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0" r:id="rId2"/>
    <p:sldMasterId id="2147483686" r:id="rId3"/>
    <p:sldMasterId id="2147483698" r:id="rId4"/>
  </p:sldMasterIdLst>
  <p:handoutMasterIdLst>
    <p:handoutMasterId r:id="rId43"/>
  </p:handoutMasterIdLst>
  <p:sldIdLst>
    <p:sldId id="257" r:id="rId5"/>
    <p:sldId id="289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9" r:id="rId14"/>
    <p:sldId id="301" r:id="rId15"/>
    <p:sldId id="302" r:id="rId16"/>
    <p:sldId id="303" r:id="rId17"/>
    <p:sldId id="304" r:id="rId18"/>
    <p:sldId id="305" r:id="rId19"/>
    <p:sldId id="269" r:id="rId20"/>
    <p:sldId id="270" r:id="rId21"/>
    <p:sldId id="271" r:id="rId22"/>
    <p:sldId id="306" r:id="rId23"/>
    <p:sldId id="307" r:id="rId24"/>
    <p:sldId id="274" r:id="rId25"/>
    <p:sldId id="308" r:id="rId26"/>
    <p:sldId id="309" r:id="rId27"/>
    <p:sldId id="310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35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8EEA6-4EE3-4050-BB5D-24B8E34014F8}" type="doc">
      <dgm:prSet loTypeId="urn:microsoft.com/office/officeart/2005/8/layout/process2" loCatId="process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1067821-AB18-42FE-8230-97C3D8D08AAE}">
      <dgm:prSet/>
      <dgm:spPr/>
      <dgm:t>
        <a:bodyPr/>
        <a:lstStyle/>
        <a:p>
          <a:r>
            <a:rPr lang="en-US"/>
            <a:t>DELAY THE DECISION</a:t>
          </a:r>
        </a:p>
      </dgm:t>
    </dgm:pt>
    <dgm:pt modelId="{DBF6E683-652E-4C9B-9026-3B794D8B92A1}" type="parTrans" cxnId="{4CEEF6D4-6AFA-4482-B079-C4194DA9AAD1}">
      <dgm:prSet/>
      <dgm:spPr/>
      <dgm:t>
        <a:bodyPr/>
        <a:lstStyle/>
        <a:p>
          <a:endParaRPr lang="en-US"/>
        </a:p>
      </dgm:t>
    </dgm:pt>
    <dgm:pt modelId="{9D261A57-B428-4E7E-9242-303BF54D8BEA}" type="sibTrans" cxnId="{4CEEF6D4-6AFA-4482-B079-C4194DA9AAD1}">
      <dgm:prSet/>
      <dgm:spPr/>
      <dgm:t>
        <a:bodyPr/>
        <a:lstStyle/>
        <a:p>
          <a:endParaRPr lang="en-US"/>
        </a:p>
      </dgm:t>
    </dgm:pt>
    <dgm:pt modelId="{D98F36A2-6104-4D58-95D1-2C021AA15DC5}">
      <dgm:prSet/>
      <dgm:spPr/>
      <dgm:t>
        <a:bodyPr/>
        <a:lstStyle/>
        <a:p>
          <a:r>
            <a:rPr lang="en-US"/>
            <a:t>VALUATION &amp; STRATEGIC ASSESSMENT</a:t>
          </a:r>
        </a:p>
      </dgm:t>
    </dgm:pt>
    <dgm:pt modelId="{FF637A80-302F-4530-A26E-AE82DB5875F9}" type="parTrans" cxnId="{F28B2048-736B-4234-98EF-79A7BE4FE624}">
      <dgm:prSet/>
      <dgm:spPr/>
      <dgm:t>
        <a:bodyPr/>
        <a:lstStyle/>
        <a:p>
          <a:endParaRPr lang="en-US"/>
        </a:p>
      </dgm:t>
    </dgm:pt>
    <dgm:pt modelId="{990414CF-2A17-4602-8FA6-B2DBB0D5D56F}" type="sibTrans" cxnId="{F28B2048-736B-4234-98EF-79A7BE4FE624}">
      <dgm:prSet/>
      <dgm:spPr/>
      <dgm:t>
        <a:bodyPr/>
        <a:lstStyle/>
        <a:p>
          <a:endParaRPr lang="en-US"/>
        </a:p>
      </dgm:t>
    </dgm:pt>
    <dgm:pt modelId="{85522AFF-4E4D-4AC0-BA9E-4A9F05BF6552}">
      <dgm:prSet/>
      <dgm:spPr/>
      <dgm:t>
        <a:bodyPr/>
        <a:lstStyle/>
        <a:p>
          <a:r>
            <a:rPr lang="en-US"/>
            <a:t>ROADMAP &amp; BENEFITS</a:t>
          </a:r>
        </a:p>
      </dgm:t>
    </dgm:pt>
    <dgm:pt modelId="{4B8C5636-E63D-41E9-AB8C-8050C6DE9519}" type="parTrans" cxnId="{9C9A5F16-88E2-49FB-87D7-ED33A65625C8}">
      <dgm:prSet/>
      <dgm:spPr/>
      <dgm:t>
        <a:bodyPr/>
        <a:lstStyle/>
        <a:p>
          <a:endParaRPr lang="en-US"/>
        </a:p>
      </dgm:t>
    </dgm:pt>
    <dgm:pt modelId="{B72BB203-64B9-4744-82FD-A19903173C4C}" type="sibTrans" cxnId="{9C9A5F16-88E2-49FB-87D7-ED33A65625C8}">
      <dgm:prSet/>
      <dgm:spPr/>
      <dgm:t>
        <a:bodyPr/>
        <a:lstStyle/>
        <a:p>
          <a:endParaRPr lang="en-US"/>
        </a:p>
      </dgm:t>
    </dgm:pt>
    <dgm:pt modelId="{94EFBF11-7642-4CD3-9432-9FA83237EB8C}">
      <dgm:prSet/>
      <dgm:spPr/>
      <dgm:t>
        <a:bodyPr/>
        <a:lstStyle/>
        <a:p>
          <a:r>
            <a:rPr lang="en-US"/>
            <a:t>DE-RISK FIRST</a:t>
          </a:r>
        </a:p>
      </dgm:t>
    </dgm:pt>
    <dgm:pt modelId="{D5C4C944-DFE9-49E2-AD93-4B17E2B9AC27}" type="parTrans" cxnId="{BD6E7FB9-60F9-427A-ADCB-E34098CE29E5}">
      <dgm:prSet/>
      <dgm:spPr/>
      <dgm:t>
        <a:bodyPr/>
        <a:lstStyle/>
        <a:p>
          <a:endParaRPr lang="en-US"/>
        </a:p>
      </dgm:t>
    </dgm:pt>
    <dgm:pt modelId="{FB0C2C6D-3478-488B-9D6A-5331CB808595}" type="sibTrans" cxnId="{BD6E7FB9-60F9-427A-ADCB-E34098CE29E5}">
      <dgm:prSet/>
      <dgm:spPr/>
      <dgm:t>
        <a:bodyPr/>
        <a:lstStyle/>
        <a:p>
          <a:endParaRPr lang="en-US"/>
        </a:p>
      </dgm:t>
    </dgm:pt>
    <dgm:pt modelId="{97F752E0-CFE0-4732-A5CA-3A96552D126D}">
      <dgm:prSet/>
      <dgm:spPr/>
      <dgm:t>
        <a:bodyPr/>
        <a:lstStyle/>
        <a:p>
          <a:r>
            <a:rPr lang="en-US"/>
            <a:t>TIME &amp; MONEY</a:t>
          </a:r>
        </a:p>
      </dgm:t>
    </dgm:pt>
    <dgm:pt modelId="{D1A3F047-7B8F-4626-9653-464E3BC7C3FD}" type="parTrans" cxnId="{DB9E4FE2-E194-41D0-9190-FEF6F93494B3}">
      <dgm:prSet/>
      <dgm:spPr/>
      <dgm:t>
        <a:bodyPr/>
        <a:lstStyle/>
        <a:p>
          <a:endParaRPr lang="en-US"/>
        </a:p>
      </dgm:t>
    </dgm:pt>
    <dgm:pt modelId="{985FBF9F-447D-49B6-A9A1-4C7F33F4A4FB}" type="sibTrans" cxnId="{DB9E4FE2-E194-41D0-9190-FEF6F93494B3}">
      <dgm:prSet/>
      <dgm:spPr/>
      <dgm:t>
        <a:bodyPr/>
        <a:lstStyle/>
        <a:p>
          <a:endParaRPr lang="en-US"/>
        </a:p>
      </dgm:t>
    </dgm:pt>
    <dgm:pt modelId="{3574449D-38CD-4EFA-8E0B-48926899C4BF}">
      <dgm:prSet/>
      <dgm:spPr/>
      <dgm:t>
        <a:bodyPr/>
        <a:lstStyle/>
        <a:p>
          <a:r>
            <a:rPr lang="en-US"/>
            <a:t>GROW OR TRANSITION?</a:t>
          </a:r>
        </a:p>
      </dgm:t>
    </dgm:pt>
    <dgm:pt modelId="{CC7A6C8D-3F34-4DDB-A76D-D5835EC11346}" type="parTrans" cxnId="{218B51D9-5762-442A-A78B-DD9AD2B2D9AD}">
      <dgm:prSet/>
      <dgm:spPr/>
      <dgm:t>
        <a:bodyPr/>
        <a:lstStyle/>
        <a:p>
          <a:endParaRPr lang="en-US"/>
        </a:p>
      </dgm:t>
    </dgm:pt>
    <dgm:pt modelId="{0F72804E-6F94-4A2C-83DB-A60EE9801DBA}" type="sibTrans" cxnId="{218B51D9-5762-442A-A78B-DD9AD2B2D9AD}">
      <dgm:prSet/>
      <dgm:spPr/>
      <dgm:t>
        <a:bodyPr/>
        <a:lstStyle/>
        <a:p>
          <a:endParaRPr lang="en-US"/>
        </a:p>
      </dgm:t>
    </dgm:pt>
    <dgm:pt modelId="{5E8CAF16-B406-4826-87AC-2CB1AE70755D}" type="pres">
      <dgm:prSet presAssocID="{46A8EEA6-4EE3-4050-BB5D-24B8E34014F8}" presName="linearFlow" presStyleCnt="0">
        <dgm:presLayoutVars>
          <dgm:resizeHandles val="exact"/>
        </dgm:presLayoutVars>
      </dgm:prSet>
      <dgm:spPr/>
    </dgm:pt>
    <dgm:pt modelId="{11849BCD-DF9F-4639-8682-229BB5485028}" type="pres">
      <dgm:prSet presAssocID="{31067821-AB18-42FE-8230-97C3D8D08AAE}" presName="node" presStyleLbl="node1" presStyleIdx="0" presStyleCnt="6">
        <dgm:presLayoutVars>
          <dgm:bulletEnabled val="1"/>
        </dgm:presLayoutVars>
      </dgm:prSet>
      <dgm:spPr/>
    </dgm:pt>
    <dgm:pt modelId="{15B7B18F-E8B0-4D8A-A4D5-82068E86EABB}" type="pres">
      <dgm:prSet presAssocID="{9D261A57-B428-4E7E-9242-303BF54D8BEA}" presName="sibTrans" presStyleLbl="sibTrans2D1" presStyleIdx="0" presStyleCnt="5"/>
      <dgm:spPr/>
    </dgm:pt>
    <dgm:pt modelId="{42B037A4-9781-4406-B5F2-E0BBDE80290F}" type="pres">
      <dgm:prSet presAssocID="{9D261A57-B428-4E7E-9242-303BF54D8BEA}" presName="connectorText" presStyleLbl="sibTrans2D1" presStyleIdx="0" presStyleCnt="5"/>
      <dgm:spPr/>
    </dgm:pt>
    <dgm:pt modelId="{30765527-5F18-4EF5-8E01-CF31D5B63231}" type="pres">
      <dgm:prSet presAssocID="{D98F36A2-6104-4D58-95D1-2C021AA15DC5}" presName="node" presStyleLbl="node1" presStyleIdx="1" presStyleCnt="6">
        <dgm:presLayoutVars>
          <dgm:bulletEnabled val="1"/>
        </dgm:presLayoutVars>
      </dgm:prSet>
      <dgm:spPr/>
    </dgm:pt>
    <dgm:pt modelId="{9398DCA4-13CD-4AB4-8147-B5EC149C15CE}" type="pres">
      <dgm:prSet presAssocID="{990414CF-2A17-4602-8FA6-B2DBB0D5D56F}" presName="sibTrans" presStyleLbl="sibTrans2D1" presStyleIdx="1" presStyleCnt="5"/>
      <dgm:spPr/>
    </dgm:pt>
    <dgm:pt modelId="{D86B303F-F3EA-4658-8FD1-6AA5FE77B370}" type="pres">
      <dgm:prSet presAssocID="{990414CF-2A17-4602-8FA6-B2DBB0D5D56F}" presName="connectorText" presStyleLbl="sibTrans2D1" presStyleIdx="1" presStyleCnt="5"/>
      <dgm:spPr/>
    </dgm:pt>
    <dgm:pt modelId="{2FE75173-5CFA-43EA-942A-342DC5BC00CD}" type="pres">
      <dgm:prSet presAssocID="{85522AFF-4E4D-4AC0-BA9E-4A9F05BF6552}" presName="node" presStyleLbl="node1" presStyleIdx="2" presStyleCnt="6">
        <dgm:presLayoutVars>
          <dgm:bulletEnabled val="1"/>
        </dgm:presLayoutVars>
      </dgm:prSet>
      <dgm:spPr/>
    </dgm:pt>
    <dgm:pt modelId="{6DB01CF9-8875-48E6-AAF3-9E279E52435A}" type="pres">
      <dgm:prSet presAssocID="{B72BB203-64B9-4744-82FD-A19903173C4C}" presName="sibTrans" presStyleLbl="sibTrans2D1" presStyleIdx="2" presStyleCnt="5"/>
      <dgm:spPr/>
    </dgm:pt>
    <dgm:pt modelId="{1559891D-34D5-49A4-8117-E16F61F395E8}" type="pres">
      <dgm:prSet presAssocID="{B72BB203-64B9-4744-82FD-A19903173C4C}" presName="connectorText" presStyleLbl="sibTrans2D1" presStyleIdx="2" presStyleCnt="5"/>
      <dgm:spPr/>
    </dgm:pt>
    <dgm:pt modelId="{14910674-D236-4C65-A017-40C5EAE8A6B1}" type="pres">
      <dgm:prSet presAssocID="{94EFBF11-7642-4CD3-9432-9FA83237EB8C}" presName="node" presStyleLbl="node1" presStyleIdx="3" presStyleCnt="6">
        <dgm:presLayoutVars>
          <dgm:bulletEnabled val="1"/>
        </dgm:presLayoutVars>
      </dgm:prSet>
      <dgm:spPr/>
    </dgm:pt>
    <dgm:pt modelId="{42305C1D-42EA-406F-9120-6900A0CF46C8}" type="pres">
      <dgm:prSet presAssocID="{FB0C2C6D-3478-488B-9D6A-5331CB808595}" presName="sibTrans" presStyleLbl="sibTrans2D1" presStyleIdx="3" presStyleCnt="5"/>
      <dgm:spPr/>
    </dgm:pt>
    <dgm:pt modelId="{D055E0BA-ACC5-4503-A456-1E9B898EF7D9}" type="pres">
      <dgm:prSet presAssocID="{FB0C2C6D-3478-488B-9D6A-5331CB808595}" presName="connectorText" presStyleLbl="sibTrans2D1" presStyleIdx="3" presStyleCnt="5"/>
      <dgm:spPr/>
    </dgm:pt>
    <dgm:pt modelId="{D1E0857F-0F5E-46BC-A943-456CD4A48920}" type="pres">
      <dgm:prSet presAssocID="{97F752E0-CFE0-4732-A5CA-3A96552D126D}" presName="node" presStyleLbl="node1" presStyleIdx="4" presStyleCnt="6">
        <dgm:presLayoutVars>
          <dgm:bulletEnabled val="1"/>
        </dgm:presLayoutVars>
      </dgm:prSet>
      <dgm:spPr/>
    </dgm:pt>
    <dgm:pt modelId="{E421DEAA-2C3E-47D8-8CDE-1BC790438BF5}" type="pres">
      <dgm:prSet presAssocID="{985FBF9F-447D-49B6-A9A1-4C7F33F4A4FB}" presName="sibTrans" presStyleLbl="sibTrans2D1" presStyleIdx="4" presStyleCnt="5"/>
      <dgm:spPr/>
    </dgm:pt>
    <dgm:pt modelId="{334639E0-3472-467A-B2CC-01DE95E655D5}" type="pres">
      <dgm:prSet presAssocID="{985FBF9F-447D-49B6-A9A1-4C7F33F4A4FB}" presName="connectorText" presStyleLbl="sibTrans2D1" presStyleIdx="4" presStyleCnt="5"/>
      <dgm:spPr/>
    </dgm:pt>
    <dgm:pt modelId="{FDD89A1B-A597-4F56-8972-C9BC1FE8130F}" type="pres">
      <dgm:prSet presAssocID="{3574449D-38CD-4EFA-8E0B-48926899C4BF}" presName="node" presStyleLbl="node1" presStyleIdx="5" presStyleCnt="6">
        <dgm:presLayoutVars>
          <dgm:bulletEnabled val="1"/>
        </dgm:presLayoutVars>
      </dgm:prSet>
      <dgm:spPr/>
    </dgm:pt>
  </dgm:ptLst>
  <dgm:cxnLst>
    <dgm:cxn modelId="{19815504-9735-4F06-8232-57727C4AC38D}" type="presOf" srcId="{990414CF-2A17-4602-8FA6-B2DBB0D5D56F}" destId="{D86B303F-F3EA-4658-8FD1-6AA5FE77B370}" srcOrd="1" destOrd="0" presId="urn:microsoft.com/office/officeart/2005/8/layout/process2"/>
    <dgm:cxn modelId="{9E518215-3D02-4B69-BC58-E5E9B0163FDA}" type="presOf" srcId="{FB0C2C6D-3478-488B-9D6A-5331CB808595}" destId="{D055E0BA-ACC5-4503-A456-1E9B898EF7D9}" srcOrd="1" destOrd="0" presId="urn:microsoft.com/office/officeart/2005/8/layout/process2"/>
    <dgm:cxn modelId="{9C9A5F16-88E2-49FB-87D7-ED33A65625C8}" srcId="{46A8EEA6-4EE3-4050-BB5D-24B8E34014F8}" destId="{85522AFF-4E4D-4AC0-BA9E-4A9F05BF6552}" srcOrd="2" destOrd="0" parTransId="{4B8C5636-E63D-41E9-AB8C-8050C6DE9519}" sibTransId="{B72BB203-64B9-4744-82FD-A19903173C4C}"/>
    <dgm:cxn modelId="{AA8FFE16-D717-43EC-A43F-7FB48B27A1EF}" type="presOf" srcId="{985FBF9F-447D-49B6-A9A1-4C7F33F4A4FB}" destId="{334639E0-3472-467A-B2CC-01DE95E655D5}" srcOrd="1" destOrd="0" presId="urn:microsoft.com/office/officeart/2005/8/layout/process2"/>
    <dgm:cxn modelId="{3BD2D722-BF4A-4E4E-9051-373F5AF65DFF}" type="presOf" srcId="{85522AFF-4E4D-4AC0-BA9E-4A9F05BF6552}" destId="{2FE75173-5CFA-43EA-942A-342DC5BC00CD}" srcOrd="0" destOrd="0" presId="urn:microsoft.com/office/officeart/2005/8/layout/process2"/>
    <dgm:cxn modelId="{C4140F28-610E-4227-8DE9-F501CA94F16F}" type="presOf" srcId="{FB0C2C6D-3478-488B-9D6A-5331CB808595}" destId="{42305C1D-42EA-406F-9120-6900A0CF46C8}" srcOrd="0" destOrd="0" presId="urn:microsoft.com/office/officeart/2005/8/layout/process2"/>
    <dgm:cxn modelId="{10E13729-05C1-4006-8E2C-BDA0B74EB7EA}" type="presOf" srcId="{B72BB203-64B9-4744-82FD-A19903173C4C}" destId="{1559891D-34D5-49A4-8117-E16F61F395E8}" srcOrd="1" destOrd="0" presId="urn:microsoft.com/office/officeart/2005/8/layout/process2"/>
    <dgm:cxn modelId="{16931239-FC4D-462F-ADB6-AA999AAB1498}" type="presOf" srcId="{9D261A57-B428-4E7E-9242-303BF54D8BEA}" destId="{42B037A4-9781-4406-B5F2-E0BBDE80290F}" srcOrd="1" destOrd="0" presId="urn:microsoft.com/office/officeart/2005/8/layout/process2"/>
    <dgm:cxn modelId="{F28B2048-736B-4234-98EF-79A7BE4FE624}" srcId="{46A8EEA6-4EE3-4050-BB5D-24B8E34014F8}" destId="{D98F36A2-6104-4D58-95D1-2C021AA15DC5}" srcOrd="1" destOrd="0" parTransId="{FF637A80-302F-4530-A26E-AE82DB5875F9}" sibTransId="{990414CF-2A17-4602-8FA6-B2DBB0D5D56F}"/>
    <dgm:cxn modelId="{A9602D68-5775-4346-9F76-500095D94188}" type="presOf" srcId="{990414CF-2A17-4602-8FA6-B2DBB0D5D56F}" destId="{9398DCA4-13CD-4AB4-8147-B5EC149C15CE}" srcOrd="0" destOrd="0" presId="urn:microsoft.com/office/officeart/2005/8/layout/process2"/>
    <dgm:cxn modelId="{F302E449-A928-4B87-9DA4-3602CD98E8B6}" type="presOf" srcId="{985FBF9F-447D-49B6-A9A1-4C7F33F4A4FB}" destId="{E421DEAA-2C3E-47D8-8CDE-1BC790438BF5}" srcOrd="0" destOrd="0" presId="urn:microsoft.com/office/officeart/2005/8/layout/process2"/>
    <dgm:cxn modelId="{12E07C74-1C1A-4F40-BB07-93C6195C792D}" type="presOf" srcId="{3574449D-38CD-4EFA-8E0B-48926899C4BF}" destId="{FDD89A1B-A597-4F56-8972-C9BC1FE8130F}" srcOrd="0" destOrd="0" presId="urn:microsoft.com/office/officeart/2005/8/layout/process2"/>
    <dgm:cxn modelId="{A2DCC48B-9EB5-442B-8276-A934CAFBAE87}" type="presOf" srcId="{D98F36A2-6104-4D58-95D1-2C021AA15DC5}" destId="{30765527-5F18-4EF5-8E01-CF31D5B63231}" srcOrd="0" destOrd="0" presId="urn:microsoft.com/office/officeart/2005/8/layout/process2"/>
    <dgm:cxn modelId="{7B7DCA8C-BBA5-4080-9281-9AF5B9ACD82F}" type="presOf" srcId="{46A8EEA6-4EE3-4050-BB5D-24B8E34014F8}" destId="{5E8CAF16-B406-4826-87AC-2CB1AE70755D}" srcOrd="0" destOrd="0" presId="urn:microsoft.com/office/officeart/2005/8/layout/process2"/>
    <dgm:cxn modelId="{23AEB695-E762-4911-B0E7-0FEA434C39E9}" type="presOf" srcId="{9D261A57-B428-4E7E-9242-303BF54D8BEA}" destId="{15B7B18F-E8B0-4D8A-A4D5-82068E86EABB}" srcOrd="0" destOrd="0" presId="urn:microsoft.com/office/officeart/2005/8/layout/process2"/>
    <dgm:cxn modelId="{B3E30FB5-F5DC-4AF5-8BE2-A86BC07ED521}" type="presOf" srcId="{B72BB203-64B9-4744-82FD-A19903173C4C}" destId="{6DB01CF9-8875-48E6-AAF3-9E279E52435A}" srcOrd="0" destOrd="0" presId="urn:microsoft.com/office/officeart/2005/8/layout/process2"/>
    <dgm:cxn modelId="{BD6E7FB9-60F9-427A-ADCB-E34098CE29E5}" srcId="{46A8EEA6-4EE3-4050-BB5D-24B8E34014F8}" destId="{94EFBF11-7642-4CD3-9432-9FA83237EB8C}" srcOrd="3" destOrd="0" parTransId="{D5C4C944-DFE9-49E2-AD93-4B17E2B9AC27}" sibTransId="{FB0C2C6D-3478-488B-9D6A-5331CB808595}"/>
    <dgm:cxn modelId="{E82D93BD-83DF-4EC2-953F-9CE58809610C}" type="presOf" srcId="{97F752E0-CFE0-4732-A5CA-3A96552D126D}" destId="{D1E0857F-0F5E-46BC-A943-456CD4A48920}" srcOrd="0" destOrd="0" presId="urn:microsoft.com/office/officeart/2005/8/layout/process2"/>
    <dgm:cxn modelId="{FB2E35CD-7C30-491E-8251-2A2FE7FAF8CA}" type="presOf" srcId="{94EFBF11-7642-4CD3-9432-9FA83237EB8C}" destId="{14910674-D236-4C65-A017-40C5EAE8A6B1}" srcOrd="0" destOrd="0" presId="urn:microsoft.com/office/officeart/2005/8/layout/process2"/>
    <dgm:cxn modelId="{4CEEF6D4-6AFA-4482-B079-C4194DA9AAD1}" srcId="{46A8EEA6-4EE3-4050-BB5D-24B8E34014F8}" destId="{31067821-AB18-42FE-8230-97C3D8D08AAE}" srcOrd="0" destOrd="0" parTransId="{DBF6E683-652E-4C9B-9026-3B794D8B92A1}" sibTransId="{9D261A57-B428-4E7E-9242-303BF54D8BEA}"/>
    <dgm:cxn modelId="{E4C474D8-D2E1-407D-B295-8202DC4E648E}" type="presOf" srcId="{31067821-AB18-42FE-8230-97C3D8D08AAE}" destId="{11849BCD-DF9F-4639-8682-229BB5485028}" srcOrd="0" destOrd="0" presId="urn:microsoft.com/office/officeart/2005/8/layout/process2"/>
    <dgm:cxn modelId="{218B51D9-5762-442A-A78B-DD9AD2B2D9AD}" srcId="{46A8EEA6-4EE3-4050-BB5D-24B8E34014F8}" destId="{3574449D-38CD-4EFA-8E0B-48926899C4BF}" srcOrd="5" destOrd="0" parTransId="{CC7A6C8D-3F34-4DDB-A76D-D5835EC11346}" sibTransId="{0F72804E-6F94-4A2C-83DB-A60EE9801DBA}"/>
    <dgm:cxn modelId="{DB9E4FE2-E194-41D0-9190-FEF6F93494B3}" srcId="{46A8EEA6-4EE3-4050-BB5D-24B8E34014F8}" destId="{97F752E0-CFE0-4732-A5CA-3A96552D126D}" srcOrd="4" destOrd="0" parTransId="{D1A3F047-7B8F-4626-9653-464E3BC7C3FD}" sibTransId="{985FBF9F-447D-49B6-A9A1-4C7F33F4A4FB}"/>
    <dgm:cxn modelId="{B6F8205E-D591-4EFA-A6C8-989584F769DD}" type="presParOf" srcId="{5E8CAF16-B406-4826-87AC-2CB1AE70755D}" destId="{11849BCD-DF9F-4639-8682-229BB5485028}" srcOrd="0" destOrd="0" presId="urn:microsoft.com/office/officeart/2005/8/layout/process2"/>
    <dgm:cxn modelId="{4F5F7756-3465-4E3A-91AF-6DDB1BFC9F09}" type="presParOf" srcId="{5E8CAF16-B406-4826-87AC-2CB1AE70755D}" destId="{15B7B18F-E8B0-4D8A-A4D5-82068E86EABB}" srcOrd="1" destOrd="0" presId="urn:microsoft.com/office/officeart/2005/8/layout/process2"/>
    <dgm:cxn modelId="{EAB1E1F5-293B-4CB6-BF9B-B19FF5E68414}" type="presParOf" srcId="{15B7B18F-E8B0-4D8A-A4D5-82068E86EABB}" destId="{42B037A4-9781-4406-B5F2-E0BBDE80290F}" srcOrd="0" destOrd="0" presId="urn:microsoft.com/office/officeart/2005/8/layout/process2"/>
    <dgm:cxn modelId="{4346ACC7-58D5-462D-8E13-A14119E52AC6}" type="presParOf" srcId="{5E8CAF16-B406-4826-87AC-2CB1AE70755D}" destId="{30765527-5F18-4EF5-8E01-CF31D5B63231}" srcOrd="2" destOrd="0" presId="urn:microsoft.com/office/officeart/2005/8/layout/process2"/>
    <dgm:cxn modelId="{CD471DA4-73F8-4243-A73E-E21FFFD69CB8}" type="presParOf" srcId="{5E8CAF16-B406-4826-87AC-2CB1AE70755D}" destId="{9398DCA4-13CD-4AB4-8147-B5EC149C15CE}" srcOrd="3" destOrd="0" presId="urn:microsoft.com/office/officeart/2005/8/layout/process2"/>
    <dgm:cxn modelId="{07828C33-4BFC-41E1-A0D5-FC579B2661A0}" type="presParOf" srcId="{9398DCA4-13CD-4AB4-8147-B5EC149C15CE}" destId="{D86B303F-F3EA-4658-8FD1-6AA5FE77B370}" srcOrd="0" destOrd="0" presId="urn:microsoft.com/office/officeart/2005/8/layout/process2"/>
    <dgm:cxn modelId="{7A09E0F9-9270-4959-BA70-67C7C1866BE6}" type="presParOf" srcId="{5E8CAF16-B406-4826-87AC-2CB1AE70755D}" destId="{2FE75173-5CFA-43EA-942A-342DC5BC00CD}" srcOrd="4" destOrd="0" presId="urn:microsoft.com/office/officeart/2005/8/layout/process2"/>
    <dgm:cxn modelId="{F68F2C82-ADE7-496B-91D1-04E05DC2FB9F}" type="presParOf" srcId="{5E8CAF16-B406-4826-87AC-2CB1AE70755D}" destId="{6DB01CF9-8875-48E6-AAF3-9E279E52435A}" srcOrd="5" destOrd="0" presId="urn:microsoft.com/office/officeart/2005/8/layout/process2"/>
    <dgm:cxn modelId="{7AC42797-3143-498C-A731-4747D009CA79}" type="presParOf" srcId="{6DB01CF9-8875-48E6-AAF3-9E279E52435A}" destId="{1559891D-34D5-49A4-8117-E16F61F395E8}" srcOrd="0" destOrd="0" presId="urn:microsoft.com/office/officeart/2005/8/layout/process2"/>
    <dgm:cxn modelId="{F21AD36E-EDC4-4F2D-983E-696B4E1CB5CD}" type="presParOf" srcId="{5E8CAF16-B406-4826-87AC-2CB1AE70755D}" destId="{14910674-D236-4C65-A017-40C5EAE8A6B1}" srcOrd="6" destOrd="0" presId="urn:microsoft.com/office/officeart/2005/8/layout/process2"/>
    <dgm:cxn modelId="{7960BE67-9479-4DB2-AB5A-9AC8EB28A8A8}" type="presParOf" srcId="{5E8CAF16-B406-4826-87AC-2CB1AE70755D}" destId="{42305C1D-42EA-406F-9120-6900A0CF46C8}" srcOrd="7" destOrd="0" presId="urn:microsoft.com/office/officeart/2005/8/layout/process2"/>
    <dgm:cxn modelId="{24307744-4285-4CEA-8F29-CE97255435D7}" type="presParOf" srcId="{42305C1D-42EA-406F-9120-6900A0CF46C8}" destId="{D055E0BA-ACC5-4503-A456-1E9B898EF7D9}" srcOrd="0" destOrd="0" presId="urn:microsoft.com/office/officeart/2005/8/layout/process2"/>
    <dgm:cxn modelId="{212D36A0-FD64-469F-9BF6-A541E8EBEC7F}" type="presParOf" srcId="{5E8CAF16-B406-4826-87AC-2CB1AE70755D}" destId="{D1E0857F-0F5E-46BC-A943-456CD4A48920}" srcOrd="8" destOrd="0" presId="urn:microsoft.com/office/officeart/2005/8/layout/process2"/>
    <dgm:cxn modelId="{740A9C38-38E3-427C-AFEC-BCD0A962D727}" type="presParOf" srcId="{5E8CAF16-B406-4826-87AC-2CB1AE70755D}" destId="{E421DEAA-2C3E-47D8-8CDE-1BC790438BF5}" srcOrd="9" destOrd="0" presId="urn:microsoft.com/office/officeart/2005/8/layout/process2"/>
    <dgm:cxn modelId="{256862EA-8F09-466A-8B47-255D06C9B51D}" type="presParOf" srcId="{E421DEAA-2C3E-47D8-8CDE-1BC790438BF5}" destId="{334639E0-3472-467A-B2CC-01DE95E655D5}" srcOrd="0" destOrd="0" presId="urn:microsoft.com/office/officeart/2005/8/layout/process2"/>
    <dgm:cxn modelId="{4EDDDBC9-5248-463C-B719-161EAE718162}" type="presParOf" srcId="{5E8CAF16-B406-4826-87AC-2CB1AE70755D}" destId="{FDD89A1B-A597-4F56-8972-C9BC1FE8130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49BCD-DF9F-4639-8682-229BB5485028}">
      <dsp:nvSpPr>
        <dsp:cNvPr id="0" name=""/>
        <dsp:cNvSpPr/>
      </dsp:nvSpPr>
      <dsp:spPr>
        <a:xfrm>
          <a:off x="1425046" y="1983"/>
          <a:ext cx="2272240" cy="58762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DELAY THE DECISION</a:t>
          </a:r>
        </a:p>
      </dsp:txBody>
      <dsp:txXfrm>
        <a:off x="1442257" y="19194"/>
        <a:ext cx="2237818" cy="553206"/>
      </dsp:txXfrm>
    </dsp:sp>
    <dsp:sp modelId="{15B7B18F-E8B0-4D8A-A4D5-82068E86EABB}">
      <dsp:nvSpPr>
        <dsp:cNvPr id="0" name=""/>
        <dsp:cNvSpPr/>
      </dsp:nvSpPr>
      <dsp:spPr>
        <a:xfrm rot="5400000">
          <a:off x="2450986" y="604302"/>
          <a:ext cx="220360" cy="26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481836" y="626338"/>
        <a:ext cx="158660" cy="154252"/>
      </dsp:txXfrm>
    </dsp:sp>
    <dsp:sp modelId="{30765527-5F18-4EF5-8E01-CF31D5B63231}">
      <dsp:nvSpPr>
        <dsp:cNvPr id="0" name=""/>
        <dsp:cNvSpPr/>
      </dsp:nvSpPr>
      <dsp:spPr>
        <a:xfrm>
          <a:off x="1425046" y="883426"/>
          <a:ext cx="2272240" cy="58762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3898"/>
            <a:satOff val="-268"/>
            <a:lumOff val="4864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VALUATION &amp; STRATEGIC ASSESSMENT</a:t>
          </a:r>
        </a:p>
      </dsp:txBody>
      <dsp:txXfrm>
        <a:off x="1442257" y="900637"/>
        <a:ext cx="2237818" cy="553206"/>
      </dsp:txXfrm>
    </dsp:sp>
    <dsp:sp modelId="{9398DCA4-13CD-4AB4-8147-B5EC149C15CE}">
      <dsp:nvSpPr>
        <dsp:cNvPr id="0" name=""/>
        <dsp:cNvSpPr/>
      </dsp:nvSpPr>
      <dsp:spPr>
        <a:xfrm rot="5400000">
          <a:off x="2450986" y="1485745"/>
          <a:ext cx="220360" cy="26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4936"/>
            <a:satOff val="-325"/>
            <a:lumOff val="54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481836" y="1507781"/>
        <a:ext cx="158660" cy="154252"/>
      </dsp:txXfrm>
    </dsp:sp>
    <dsp:sp modelId="{2FE75173-5CFA-43EA-942A-342DC5BC00CD}">
      <dsp:nvSpPr>
        <dsp:cNvPr id="0" name=""/>
        <dsp:cNvSpPr/>
      </dsp:nvSpPr>
      <dsp:spPr>
        <a:xfrm>
          <a:off x="1425046" y="1764869"/>
          <a:ext cx="2272240" cy="58762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7796"/>
            <a:satOff val="-536"/>
            <a:lumOff val="972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ROADMAP &amp; BENEFITS</a:t>
          </a:r>
        </a:p>
      </dsp:txBody>
      <dsp:txXfrm>
        <a:off x="1442257" y="1782080"/>
        <a:ext cx="2237818" cy="553206"/>
      </dsp:txXfrm>
    </dsp:sp>
    <dsp:sp modelId="{6DB01CF9-8875-48E6-AAF3-9E279E52435A}">
      <dsp:nvSpPr>
        <dsp:cNvPr id="0" name=""/>
        <dsp:cNvSpPr/>
      </dsp:nvSpPr>
      <dsp:spPr>
        <a:xfrm rot="5400000">
          <a:off x="2450986" y="2367188"/>
          <a:ext cx="220360" cy="26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9872"/>
            <a:satOff val="-649"/>
            <a:lumOff val="108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481836" y="2389224"/>
        <a:ext cx="158660" cy="154252"/>
      </dsp:txXfrm>
    </dsp:sp>
    <dsp:sp modelId="{14910674-D236-4C65-A017-40C5EAE8A6B1}">
      <dsp:nvSpPr>
        <dsp:cNvPr id="0" name=""/>
        <dsp:cNvSpPr/>
      </dsp:nvSpPr>
      <dsp:spPr>
        <a:xfrm>
          <a:off x="1425046" y="2646312"/>
          <a:ext cx="2272240" cy="58762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11693"/>
            <a:satOff val="-805"/>
            <a:lumOff val="14591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DE-RISK FIRST</a:t>
          </a:r>
        </a:p>
      </dsp:txBody>
      <dsp:txXfrm>
        <a:off x="1442257" y="2663523"/>
        <a:ext cx="2237818" cy="553206"/>
      </dsp:txXfrm>
    </dsp:sp>
    <dsp:sp modelId="{42305C1D-42EA-406F-9120-6900A0CF46C8}">
      <dsp:nvSpPr>
        <dsp:cNvPr id="0" name=""/>
        <dsp:cNvSpPr/>
      </dsp:nvSpPr>
      <dsp:spPr>
        <a:xfrm rot="5400000">
          <a:off x="2450986" y="3248631"/>
          <a:ext cx="220360" cy="26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4808"/>
            <a:satOff val="-974"/>
            <a:lumOff val="162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481836" y="3270667"/>
        <a:ext cx="158660" cy="154252"/>
      </dsp:txXfrm>
    </dsp:sp>
    <dsp:sp modelId="{D1E0857F-0F5E-46BC-A943-456CD4A48920}">
      <dsp:nvSpPr>
        <dsp:cNvPr id="0" name=""/>
        <dsp:cNvSpPr/>
      </dsp:nvSpPr>
      <dsp:spPr>
        <a:xfrm>
          <a:off x="1425046" y="3527755"/>
          <a:ext cx="2272240" cy="58762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15591"/>
            <a:satOff val="-1073"/>
            <a:lumOff val="19454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TIME &amp; MONEY</a:t>
          </a:r>
        </a:p>
      </dsp:txBody>
      <dsp:txXfrm>
        <a:off x="1442257" y="3544966"/>
        <a:ext cx="2237818" cy="553206"/>
      </dsp:txXfrm>
    </dsp:sp>
    <dsp:sp modelId="{E421DEAA-2C3E-47D8-8CDE-1BC790438BF5}">
      <dsp:nvSpPr>
        <dsp:cNvPr id="0" name=""/>
        <dsp:cNvSpPr/>
      </dsp:nvSpPr>
      <dsp:spPr>
        <a:xfrm rot="5400000">
          <a:off x="2450986" y="4130074"/>
          <a:ext cx="220360" cy="26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9743"/>
            <a:satOff val="-1299"/>
            <a:lumOff val="216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481836" y="4152110"/>
        <a:ext cx="158660" cy="154252"/>
      </dsp:txXfrm>
    </dsp:sp>
    <dsp:sp modelId="{FDD89A1B-A597-4F56-8972-C9BC1FE8130F}">
      <dsp:nvSpPr>
        <dsp:cNvPr id="0" name=""/>
        <dsp:cNvSpPr/>
      </dsp:nvSpPr>
      <dsp:spPr>
        <a:xfrm>
          <a:off x="1425046" y="4409198"/>
          <a:ext cx="2272240" cy="58762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19489"/>
            <a:satOff val="-1341"/>
            <a:lumOff val="2431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GROW OR TRANSITION?</a:t>
          </a:r>
        </a:p>
      </dsp:txBody>
      <dsp:txXfrm>
        <a:off x="1442257" y="4426409"/>
        <a:ext cx="2237818" cy="55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8A9CEA-2BFF-4308-960D-1A230F4FA0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38955-D67D-4BF6-ADEA-BD48BCBBCD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7C10-1D19-47A4-B935-9DAD549AA6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555FA-F7E4-4161-9208-24DD7FD2E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7CB43-0906-40DC-8F78-FC1840B126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CCF1-0571-4A87-B2FE-79FE4395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BB32-6076-408D-A37D-0D88B8B848E4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2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F1D-1D5A-4C23-A1FC-774C6606068C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6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451B-9472-48BD-A6C9-2F04C743390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2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8"/>
            <a:ext cx="12212904" cy="686847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95" y="1259523"/>
            <a:ext cx="8237149" cy="4135437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632" y="1545335"/>
            <a:ext cx="7525512" cy="2083499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Here is where the title goes.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632" y="3913632"/>
            <a:ext cx="7525512" cy="1106424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subtitle to go with your title or maybe a tagline depending on what the </a:t>
            </a:r>
            <a:r>
              <a:rPr lang="en-US" dirty="0" err="1"/>
              <a:t>powerpoint</a:t>
            </a:r>
            <a:r>
              <a:rPr lang="en-US" dirty="0"/>
              <a:t> is for. You have three lines to work with.</a:t>
            </a:r>
          </a:p>
        </p:txBody>
      </p:sp>
    </p:spTree>
    <p:extLst>
      <p:ext uri="{BB962C8B-B14F-4D97-AF65-F5344CB8AC3E}">
        <p14:creationId xmlns:p14="http://schemas.microsoft.com/office/powerpoint/2010/main" val="90393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2192000" cy="1690687"/>
          </a:xfrm>
          <a:prstGeom prst="rect">
            <a:avLst/>
          </a:prstGeom>
          <a:solidFill>
            <a:srgbClr val="001746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740" y="2112264"/>
            <a:ext cx="7469060" cy="2633471"/>
          </a:xfrm>
        </p:spPr>
        <p:txBody>
          <a:bodyPr/>
          <a:lstStyle>
            <a:lvl1pPr marL="0" indent="0">
              <a:buNone/>
              <a:defRPr sz="4000" baseline="0">
                <a:latin typeface="Trade Gothic LT Std Bold" panose="00000800000000000000" pitchFamily="50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800" u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Christopher M. Snider, CEPA</a:t>
            </a:r>
          </a:p>
          <a:p>
            <a:pPr lvl="1"/>
            <a:r>
              <a:rPr lang="en-US" dirty="0"/>
              <a:t>CEO/President of Exit Planning Institute</a:t>
            </a:r>
          </a:p>
          <a:p>
            <a:pPr lvl="1"/>
            <a:r>
              <a:rPr lang="en-US" dirty="0"/>
              <a:t>Creator of the Value Acceleration Methodology</a:t>
            </a:r>
          </a:p>
          <a:p>
            <a:pPr lvl="1"/>
            <a:r>
              <a:rPr lang="en-US" dirty="0"/>
              <a:t>Managing Partner of Snider Premier Growth</a:t>
            </a:r>
          </a:p>
          <a:p>
            <a:pPr lvl="1"/>
            <a:r>
              <a:rPr lang="en-US" dirty="0"/>
              <a:t>Author of Walking to Destiny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824"/>
            <a:ext cx="2371618" cy="2724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6906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About Our Presenter:</a:t>
            </a:r>
          </a:p>
        </p:txBody>
      </p:sp>
    </p:spTree>
    <p:extLst>
      <p:ext uri="{BB962C8B-B14F-4D97-AF65-F5344CB8AC3E}">
        <p14:creationId xmlns:p14="http://schemas.microsoft.com/office/powerpoint/2010/main" val="1538763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34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47088"/>
            <a:ext cx="10515600" cy="33192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36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265177"/>
            <a:ext cx="11731752" cy="478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41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82881"/>
            <a:ext cx="5836920" cy="49194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1"/>
            <a:ext cx="5833872" cy="49194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52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93179"/>
            <a:ext cx="3995928" cy="4034853"/>
          </a:xfrm>
          <a:prstGeom prst="rect">
            <a:avLst/>
          </a:prstGeom>
          <a:solidFill>
            <a:srgbClr val="001746">
              <a:alpha val="8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6635" y="950976"/>
            <a:ext cx="3722658" cy="363931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Use this slide if you want to add a “header.”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132562" y="793178"/>
            <a:ext cx="7708918" cy="403485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47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49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C44-52B8-4BB1-BB4B-2E54035170B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275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793179"/>
            <a:ext cx="7086600" cy="5305869"/>
          </a:xfrm>
          <a:prstGeom prst="rect">
            <a:avLst/>
          </a:prstGeom>
          <a:solidFill>
            <a:srgbClr val="001746">
              <a:alpha val="8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978408"/>
            <a:ext cx="6601968" cy="2002536"/>
          </a:xfrm>
        </p:spPr>
        <p:txBody>
          <a:bodyPr anchor="b">
            <a:normAutofit/>
          </a:bodyPr>
          <a:lstStyle>
            <a:lvl1pPr>
              <a:defRPr sz="5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Discussion Topic prompt box…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4319" y="3166172"/>
            <a:ext cx="6601969" cy="2722563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Pose your question or consideration here and it will look great!</a:t>
            </a:r>
          </a:p>
        </p:txBody>
      </p:sp>
    </p:spTree>
    <p:extLst>
      <p:ext uri="{BB962C8B-B14F-4D97-AF65-F5344CB8AC3E}">
        <p14:creationId xmlns:p14="http://schemas.microsoft.com/office/powerpoint/2010/main" val="1576910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548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56816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17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2616"/>
            <a:ext cx="3932237" cy="23317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288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8"/>
            <a:ext cx="12212904" cy="686847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95" y="557785"/>
            <a:ext cx="8237149" cy="5687568"/>
          </a:xfrm>
          <a:prstGeom prst="rect">
            <a:avLst/>
          </a:prstGeom>
          <a:solidFill>
            <a:srgbClr val="001746">
              <a:alpha val="8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632" y="886969"/>
            <a:ext cx="7525512" cy="3739895"/>
          </a:xfrm>
        </p:spPr>
        <p:txBody>
          <a:bodyPr anchor="b">
            <a:noAutofit/>
          </a:bodyPr>
          <a:lstStyle>
            <a:lvl1pPr algn="l">
              <a:defRPr sz="5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Become a part of the global community of advisors who are changing the</a:t>
            </a:r>
            <a:br>
              <a:rPr lang="en-US" dirty="0"/>
            </a:br>
            <a:r>
              <a:rPr lang="en-US" dirty="0"/>
              <a:t>way owners think.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061858"/>
            <a:ext cx="1299901" cy="129990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632" y="4882896"/>
            <a:ext cx="7525512" cy="1106424"/>
          </a:xfrm>
          <a:solidFill>
            <a:srgbClr val="FFFFFF">
              <a:alpha val="83137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Visit www.Exit-Planning-Institute.org or call Josh Koza at</a:t>
            </a:r>
          </a:p>
          <a:p>
            <a:pPr lvl="0"/>
            <a:r>
              <a:rPr lang="en-US" dirty="0"/>
              <a:t>(216) 712-4244 for more information on the Exit Planning Institute and earning the CEPA designation.</a:t>
            </a:r>
          </a:p>
        </p:txBody>
      </p:sp>
    </p:spTree>
    <p:extLst>
      <p:ext uri="{BB962C8B-B14F-4D97-AF65-F5344CB8AC3E}">
        <p14:creationId xmlns:p14="http://schemas.microsoft.com/office/powerpoint/2010/main" val="307570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957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  <a:latin typeface="Trade Gothic LT Std Bold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BB32-6076-408D-A37D-0D88B8B848E4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4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C44-52B8-4BB1-BB4B-2E54035170B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1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8316-B8FC-47A9-B558-19808C26D986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67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F2E7-6E37-42AC-8558-2E9BA9F1BE5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35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0D0-0BF7-4699-8633-68FAE0BA4B0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2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8316-B8FC-47A9-B558-19808C26D986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2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6376-D45F-4848-AE7D-0A398EA8082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30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417F-AA76-43DB-9AD7-6858A49F3E2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16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44E2-D9F3-4F9D-9081-6DDC7FE5B034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0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1455-0BD3-423B-8C39-21A94653B12D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70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F1D-1D5A-4C23-A1FC-774C6606068C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1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451B-9472-48BD-A6C9-2F04C743390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83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BB32-6076-408D-A37D-0D88B8B848E4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91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C44-52B8-4BB1-BB4B-2E54035170B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80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8316-B8FC-47A9-B558-19808C26D986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09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F2E7-6E37-42AC-8558-2E9BA9F1BE5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2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F2E7-6E37-42AC-8558-2E9BA9F1BE5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88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0D0-0BF7-4699-8633-68FAE0BA4B0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0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6376-D45F-4848-AE7D-0A398EA8082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5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417F-AA76-43DB-9AD7-6858A49F3E2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11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44E2-D9F3-4F9D-9081-6DDC7FE5B034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44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1455-0BD3-423B-8C39-21A94653B12D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73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F1D-1D5A-4C23-A1FC-774C6606068C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25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451B-9472-48BD-A6C9-2F04C743390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01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3394" y="1346164"/>
            <a:ext cx="4657513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09419" y="1171615"/>
            <a:ext cx="4991100" cy="22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F487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71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0D0-0BF7-4699-8633-68FAE0BA4B0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0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6376-D45F-4848-AE7D-0A398EA8082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8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417F-AA76-43DB-9AD7-6858A49F3E2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7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44E2-D9F3-4F9D-9081-6DDC7FE5B034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1455-0BD3-423B-8C39-21A94653B12D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7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960EBB1-936C-4198-8EA6-20459CFCB446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Trade Gothic LT Std Bold" panose="00000800000000000000" pitchFamily="50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sitting, person, laying&#10;&#10;Description automatically generated">
            <a:extLst>
              <a:ext uri="{FF2B5EF4-FFF2-40B4-BE49-F238E27FC236}">
                <a16:creationId xmlns:a16="http://schemas.microsoft.com/office/drawing/2014/main" id="{312F52BB-4EB3-4254-8539-070D8212B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12" t="53514" r="112" b="24509"/>
          <a:stretch/>
        </p:blipFill>
        <p:spPr>
          <a:xfrm>
            <a:off x="3381" y="5298280"/>
            <a:ext cx="12188619" cy="1507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72176B-C0B5-4D5D-94E3-3C235432C043}"/>
              </a:ext>
            </a:extLst>
          </p:cNvPr>
          <p:cNvSpPr/>
          <p:nvPr userDrawn="1"/>
        </p:nvSpPr>
        <p:spPr>
          <a:xfrm>
            <a:off x="-7909" y="5298279"/>
            <a:ext cx="12199909" cy="1507159"/>
          </a:xfrm>
          <a:prstGeom prst="rect">
            <a:avLst/>
          </a:prstGeom>
          <a:solidFill>
            <a:srgbClr val="0017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Header if needed.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2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38E726C-AF90-4F6A-96B2-6D6E554451B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52355" y="5694361"/>
            <a:ext cx="809720" cy="8097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93A1D0-444D-44C5-BAB8-647EB28B8B57}"/>
              </a:ext>
            </a:extLst>
          </p:cNvPr>
          <p:cNvSpPr txBox="1"/>
          <p:nvPr userDrawn="1"/>
        </p:nvSpPr>
        <p:spPr>
          <a:xfrm>
            <a:off x="9613233" y="6362224"/>
            <a:ext cx="33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©2016 Exit Planning Institute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2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>
              <a:lumMod val="75000"/>
              <a:lumOff val="25000"/>
            </a:schemeClr>
          </a:solidFill>
          <a:latin typeface="Trade Gothic LT Std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960EBB1-936C-4198-8EA6-20459CFCB446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© 2016 Exit Planning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Trade Gothic LT Std Bold" panose="00000800000000000000" pitchFamily="50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60EBB1-936C-4198-8EA6-20459CFCB446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2016 Exit Planning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D3F3-EA2A-4A56-B28D-7699CC78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72" y="2387250"/>
            <a:ext cx="7525512" cy="2083499"/>
          </a:xfrm>
        </p:spPr>
        <p:txBody>
          <a:bodyPr/>
          <a:lstStyle/>
          <a:p>
            <a:r>
              <a:rPr lang="en-US" dirty="0"/>
              <a:t>Case Study in Value Acceleration</a:t>
            </a:r>
          </a:p>
        </p:txBody>
      </p:sp>
    </p:spTree>
    <p:extLst>
      <p:ext uri="{BB962C8B-B14F-4D97-AF65-F5344CB8AC3E}">
        <p14:creationId xmlns:p14="http://schemas.microsoft.com/office/powerpoint/2010/main" val="106526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1AE1-6B38-474F-9236-A3A8B46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Acceleration Major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1FC1-28F7-4763-A4C0-A655281EF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100" dirty="0"/>
              <a:t>Recast Income Statement and Balance Sheet</a:t>
            </a:r>
          </a:p>
          <a:p>
            <a:r>
              <a:rPr lang="en-US" dirty="0"/>
              <a:t>Complete financial analysis</a:t>
            </a:r>
          </a:p>
          <a:p>
            <a:r>
              <a:rPr lang="en-US" dirty="0"/>
              <a:t>Pull benchmarking data</a:t>
            </a:r>
          </a:p>
          <a:p>
            <a:pPr lvl="1"/>
            <a:r>
              <a:rPr lang="en-US" dirty="0"/>
              <a:t>industry performance</a:t>
            </a:r>
          </a:p>
          <a:p>
            <a:pPr lvl="1"/>
            <a:r>
              <a:rPr lang="en-US" dirty="0"/>
              <a:t>recent trade multiples</a:t>
            </a:r>
          </a:p>
          <a:p>
            <a:r>
              <a:rPr lang="en-US" dirty="0"/>
              <a:t>Complete an Enterprise Value Assessment (EVA) which scores the business attractiveness and the owner’s personal, financial and business readiness</a:t>
            </a:r>
          </a:p>
          <a:p>
            <a:r>
              <a:rPr lang="en-US" dirty="0"/>
              <a:t>Correlate the interview scores with the business valuation and financial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52A1B-0D8B-452C-B2DA-5BB5AE01D9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/>
              <a:t>Deliverable:</a:t>
            </a:r>
          </a:p>
          <a:p>
            <a:pPr lvl="1"/>
            <a:r>
              <a:rPr lang="en-US" dirty="0"/>
              <a:t>A specific and qualified list of  personal, financial and business  strengths and weaknesses</a:t>
            </a:r>
          </a:p>
          <a:p>
            <a:pPr lvl="1"/>
            <a:r>
              <a:rPr lang="en-US" dirty="0"/>
              <a:t>Correlated and used to justify present value and potential value</a:t>
            </a:r>
          </a:p>
          <a:p>
            <a:pPr lvl="1"/>
            <a:r>
              <a:rPr lang="en-US" dirty="0"/>
              <a:t>To establish a $ Value with regard  to what value enhancement is  worth</a:t>
            </a:r>
          </a:p>
          <a:p>
            <a:r>
              <a:rPr lang="en-US" dirty="0"/>
              <a:t>Prioritized Action Plan is created</a:t>
            </a:r>
          </a:p>
          <a:p>
            <a:pPr lvl="1"/>
            <a:r>
              <a:rPr lang="en-US" dirty="0"/>
              <a:t>Personal / Financial Actions</a:t>
            </a:r>
          </a:p>
          <a:p>
            <a:pPr lvl="1"/>
            <a:r>
              <a:rPr lang="en-US" dirty="0"/>
              <a:t>Business Actions</a:t>
            </a:r>
          </a:p>
          <a:p>
            <a:r>
              <a:rPr lang="en-US" dirty="0"/>
              <a:t>Which will be implemented in 90-Day “Sprints” (Interval Training)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3F6DE-7A72-4F27-9AEF-460B0C5D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Exit Planning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8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1AE1-6B38-474F-9236-A3A8B46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90-Day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1FC1-28F7-4763-A4C0-A655281EF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anchor="t">
            <a:normAutofit/>
          </a:bodyPr>
          <a:lstStyle/>
          <a:p>
            <a:r>
              <a:rPr lang="en-US" sz="2100" dirty="0"/>
              <a:t>DELAY THE DECISION</a:t>
            </a:r>
          </a:p>
          <a:p>
            <a:r>
              <a:rPr lang="en-US" sz="2100" dirty="0"/>
              <a:t>VALUATION &amp; STRATEGIC ASSESSMENT</a:t>
            </a:r>
          </a:p>
          <a:p>
            <a:r>
              <a:rPr lang="en-US" sz="2100" dirty="0"/>
              <a:t>ROADMAP &amp; BENEFITS</a:t>
            </a:r>
          </a:p>
          <a:p>
            <a:r>
              <a:rPr lang="en-US" sz="2100" dirty="0"/>
              <a:t>DE-RISK FIRST</a:t>
            </a:r>
          </a:p>
          <a:p>
            <a:r>
              <a:rPr lang="en-US" sz="2100" dirty="0"/>
              <a:t>TIME &amp; MONEY</a:t>
            </a:r>
          </a:p>
          <a:p>
            <a:r>
              <a:rPr lang="en-US" sz="2100" dirty="0"/>
              <a:t>GROW OR TRANSITION?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3F6DE-7A72-4F27-9AEF-460B0C5D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3A861-EAF4-479F-A6BC-2A62E6B7D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8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4872-7884-488A-BDD4-1CC29B0E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Exit Planning Process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FAA01A6-957B-4E81-92BD-2E1D4D596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827776"/>
              </p:ext>
            </p:extLst>
          </p:nvPr>
        </p:nvGraphicFramePr>
        <p:xfrm>
          <a:off x="3534833" y="864108"/>
          <a:ext cx="5122333" cy="499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1880-9445-491B-855F-FE7E5EB5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233E65F8-5B8B-4B29-8B60-3E6F16CDDE70}"/>
              </a:ext>
            </a:extLst>
          </p:cNvPr>
          <p:cNvSpPr/>
          <p:nvPr/>
        </p:nvSpPr>
        <p:spPr>
          <a:xfrm>
            <a:off x="8761658" y="2487213"/>
            <a:ext cx="2750947" cy="175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98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D3F3-EA2A-4A56-B28D-7699CC78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77" y="1852843"/>
            <a:ext cx="7525512" cy="3152313"/>
          </a:xfrm>
        </p:spPr>
        <p:txBody>
          <a:bodyPr/>
          <a:lstStyle/>
          <a:p>
            <a:r>
              <a:rPr lang="en-US" dirty="0"/>
              <a:t>Financial Analysis &amp; Business Valuation</a:t>
            </a:r>
          </a:p>
        </p:txBody>
      </p:sp>
    </p:spTree>
    <p:extLst>
      <p:ext uri="{BB962C8B-B14F-4D97-AF65-F5344CB8AC3E}">
        <p14:creationId xmlns:p14="http://schemas.microsoft.com/office/powerpoint/2010/main" val="314445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4872-7884-488A-BDD4-1CC29B0E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Recasted</a:t>
            </a:r>
            <a:r>
              <a:rPr lang="en-US" dirty="0"/>
              <a:t> Income Statement of Company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B330-9908-471F-8E89-1E96E01C4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1880-9445-491B-855F-FE7E5EB5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  <p:graphicFrame>
        <p:nvGraphicFramePr>
          <p:cNvPr id="14" name="object 45">
            <a:extLst>
              <a:ext uri="{FF2B5EF4-FFF2-40B4-BE49-F238E27FC236}">
                <a16:creationId xmlns:a16="http://schemas.microsoft.com/office/drawing/2014/main" id="{3662352D-158C-4D09-83DA-B78CA3EF2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27804"/>
              </p:ext>
            </p:extLst>
          </p:nvPr>
        </p:nvGraphicFramePr>
        <p:xfrm>
          <a:off x="3775750" y="1123837"/>
          <a:ext cx="7680958" cy="4766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6327">
                <a:tc>
                  <a:txBody>
                    <a:bodyPr/>
                    <a:lstStyle/>
                    <a:p>
                      <a:pPr marL="34290" marR="200025">
                        <a:lnSpc>
                          <a:spcPct val="109700"/>
                        </a:lnSpc>
                        <a:spcBef>
                          <a:spcPts val="115"/>
                        </a:spcBef>
                      </a:pPr>
                      <a:r>
                        <a:rPr sz="14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Recasted </a:t>
                      </a:r>
                      <a:r>
                        <a:rPr sz="1400" b="1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Income  </a:t>
                      </a:r>
                      <a:r>
                        <a:rPr sz="1400" b="1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Statement</a:t>
                      </a:r>
                      <a:r>
                        <a:rPr sz="1400" b="1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20XX-20XX</a:t>
                      </a:r>
                      <a:endParaRPr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46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37185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20XX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31775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20XX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36854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20XX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9390" marR="190500" indent="81915">
                        <a:lnSpc>
                          <a:spcPct val="109500"/>
                        </a:lnSpc>
                        <a:spcBef>
                          <a:spcPts val="445"/>
                        </a:spcBef>
                      </a:pPr>
                      <a:r>
                        <a:rPr sz="1400" b="1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 </a:t>
                      </a:r>
                      <a:r>
                        <a:rPr sz="1400" b="1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  </a:t>
                      </a:r>
                      <a:r>
                        <a:rPr sz="1400" b="1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sz="14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</a:t>
                      </a:r>
                      <a:r>
                        <a:rPr sz="1400" b="1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</a:t>
                      </a:r>
                      <a:r>
                        <a:rPr sz="1400" b="1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sz="14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ge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83515">
                        <a:lnSpc>
                          <a:spcPct val="109500"/>
                        </a:lnSpc>
                        <a:spcBef>
                          <a:spcPts val="445"/>
                        </a:spcBef>
                      </a:pPr>
                      <a:r>
                        <a:rPr sz="1400" b="1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Sample  </a:t>
                      </a:r>
                      <a:r>
                        <a:rPr sz="1400" b="1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sz="14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</a:t>
                      </a:r>
                      <a:r>
                        <a:rPr sz="1400" b="1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</a:t>
                      </a:r>
                      <a:r>
                        <a:rPr sz="1400" b="1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sz="14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ge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2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3,748,404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4,321,732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4,944,224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4,338,120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4,944,224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pPr marL="281940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r>
                        <a:rPr sz="1400" spc="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Increase-Decrease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6670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Cost </a:t>
                      </a: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</a:t>
                      </a:r>
                      <a:r>
                        <a:rPr sz="1400" spc="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2,304,820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2,777,417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3,430,356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2,837,531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3,065,419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20">
                <a:tc>
                  <a:txBody>
                    <a:bodyPr/>
                    <a:lstStyle/>
                    <a:p>
                      <a:pPr marL="281940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r>
                        <a:rPr sz="14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61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49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64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27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69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8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41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Gross</a:t>
                      </a:r>
                      <a:r>
                        <a:rPr sz="14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Profit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1,443,584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1,544,315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1,513,868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1,500,589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1,878,805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20">
                <a:tc>
                  <a:txBody>
                    <a:bodyPr/>
                    <a:lstStyle/>
                    <a:p>
                      <a:pPr marL="281940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r>
                        <a:rPr sz="14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51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73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8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680"/>
                        </a:lnSpc>
                        <a:spcBef>
                          <a:spcPts val="39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Operating</a:t>
                      </a:r>
                      <a:r>
                        <a:rPr sz="14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Expense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621,111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645,985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664,761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643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95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870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r>
                        <a:rPr sz="14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57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95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89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89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8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84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89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11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Officer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Compensation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450,000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450,000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450,000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450,000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450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808"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r>
                        <a:rPr sz="14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41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10.37%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11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</a:t>
                      </a: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Operating</a:t>
                      </a:r>
                      <a:r>
                        <a:rPr sz="14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Expense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1,071,111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1,095,985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1,114,761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1,093,952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1,320,108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marL="281940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r>
                        <a:rPr sz="14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74345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25.22%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68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26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207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EBITDA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372,473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448,330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399,107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406,637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558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69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348"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r>
                        <a:rPr sz="14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94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857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07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9.37%</a:t>
                      </a:r>
                      <a:endParaRPr sz="14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</a:t>
                      </a:r>
                      <a:r>
                        <a:rPr sz="14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sz="14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</a:t>
                      </a:r>
                      <a:r>
                        <a:rPr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" name="object 46">
            <a:extLst>
              <a:ext uri="{FF2B5EF4-FFF2-40B4-BE49-F238E27FC236}">
                <a16:creationId xmlns:a16="http://schemas.microsoft.com/office/drawing/2014/main" id="{D1E6F572-04EC-4E93-9E1D-E0814C8057DA}"/>
              </a:ext>
            </a:extLst>
          </p:cNvPr>
          <p:cNvSpPr/>
          <p:nvPr/>
        </p:nvSpPr>
        <p:spPr>
          <a:xfrm>
            <a:off x="5777904" y="1569893"/>
            <a:ext cx="3676650" cy="781050"/>
          </a:xfrm>
          <a:custGeom>
            <a:avLst/>
            <a:gdLst/>
            <a:ahLst/>
            <a:cxnLst/>
            <a:rect l="l" t="t" r="r" b="b"/>
            <a:pathLst>
              <a:path w="3676650" h="781050">
                <a:moveTo>
                  <a:pt x="1838071" y="0"/>
                </a:moveTo>
                <a:lnTo>
                  <a:pt x="1651000" y="2539"/>
                </a:lnTo>
                <a:lnTo>
                  <a:pt x="1559306" y="5079"/>
                </a:lnTo>
                <a:lnTo>
                  <a:pt x="1380617" y="12700"/>
                </a:lnTo>
                <a:lnTo>
                  <a:pt x="1293749" y="17779"/>
                </a:lnTo>
                <a:lnTo>
                  <a:pt x="1125474" y="30479"/>
                </a:lnTo>
                <a:lnTo>
                  <a:pt x="1044321" y="38100"/>
                </a:lnTo>
                <a:lnTo>
                  <a:pt x="888619" y="55879"/>
                </a:lnTo>
                <a:lnTo>
                  <a:pt x="742569" y="76200"/>
                </a:lnTo>
                <a:lnTo>
                  <a:pt x="673226" y="87629"/>
                </a:lnTo>
                <a:lnTo>
                  <a:pt x="606806" y="100329"/>
                </a:lnTo>
                <a:lnTo>
                  <a:pt x="482219" y="125729"/>
                </a:lnTo>
                <a:lnTo>
                  <a:pt x="424688" y="139700"/>
                </a:lnTo>
                <a:lnTo>
                  <a:pt x="370078" y="153670"/>
                </a:lnTo>
                <a:lnTo>
                  <a:pt x="318770" y="168910"/>
                </a:lnTo>
                <a:lnTo>
                  <a:pt x="271018" y="184150"/>
                </a:lnTo>
                <a:lnTo>
                  <a:pt x="226568" y="200660"/>
                </a:lnTo>
                <a:lnTo>
                  <a:pt x="185674" y="217170"/>
                </a:lnTo>
                <a:lnTo>
                  <a:pt x="148717" y="234950"/>
                </a:lnTo>
                <a:lnTo>
                  <a:pt x="85979" y="270510"/>
                </a:lnTo>
                <a:lnTo>
                  <a:pt x="39370" y="308610"/>
                </a:lnTo>
                <a:lnTo>
                  <a:pt x="22860" y="327660"/>
                </a:lnTo>
                <a:lnTo>
                  <a:pt x="22352" y="327660"/>
                </a:lnTo>
                <a:lnTo>
                  <a:pt x="10668" y="346710"/>
                </a:lnTo>
                <a:lnTo>
                  <a:pt x="10414" y="347979"/>
                </a:lnTo>
                <a:lnTo>
                  <a:pt x="10033" y="347979"/>
                </a:lnTo>
                <a:lnTo>
                  <a:pt x="9906" y="349250"/>
                </a:lnTo>
                <a:lnTo>
                  <a:pt x="2793" y="368300"/>
                </a:lnTo>
                <a:lnTo>
                  <a:pt x="2540" y="368300"/>
                </a:lnTo>
                <a:lnTo>
                  <a:pt x="2286" y="370839"/>
                </a:lnTo>
                <a:lnTo>
                  <a:pt x="0" y="389889"/>
                </a:lnTo>
                <a:lnTo>
                  <a:pt x="0" y="392429"/>
                </a:lnTo>
                <a:lnTo>
                  <a:pt x="2286" y="411479"/>
                </a:lnTo>
                <a:lnTo>
                  <a:pt x="2793" y="414020"/>
                </a:lnTo>
                <a:lnTo>
                  <a:pt x="9906" y="433070"/>
                </a:lnTo>
                <a:lnTo>
                  <a:pt x="10033" y="434339"/>
                </a:lnTo>
                <a:lnTo>
                  <a:pt x="10414" y="434339"/>
                </a:lnTo>
                <a:lnTo>
                  <a:pt x="10668" y="435610"/>
                </a:lnTo>
                <a:lnTo>
                  <a:pt x="22352" y="454660"/>
                </a:lnTo>
                <a:lnTo>
                  <a:pt x="22860" y="454660"/>
                </a:lnTo>
                <a:lnTo>
                  <a:pt x="23241" y="455929"/>
                </a:lnTo>
                <a:lnTo>
                  <a:pt x="40131" y="474979"/>
                </a:lnTo>
                <a:lnTo>
                  <a:pt x="86614" y="513079"/>
                </a:lnTo>
                <a:lnTo>
                  <a:pt x="149098" y="548639"/>
                </a:lnTo>
                <a:lnTo>
                  <a:pt x="186181" y="565150"/>
                </a:lnTo>
                <a:lnTo>
                  <a:pt x="226949" y="581660"/>
                </a:lnTo>
                <a:lnTo>
                  <a:pt x="271272" y="598170"/>
                </a:lnTo>
                <a:lnTo>
                  <a:pt x="319024" y="613410"/>
                </a:lnTo>
                <a:lnTo>
                  <a:pt x="370331" y="628650"/>
                </a:lnTo>
                <a:lnTo>
                  <a:pt x="424815" y="642620"/>
                </a:lnTo>
                <a:lnTo>
                  <a:pt x="482473" y="656589"/>
                </a:lnTo>
                <a:lnTo>
                  <a:pt x="543178" y="669289"/>
                </a:lnTo>
                <a:lnTo>
                  <a:pt x="673353" y="694689"/>
                </a:lnTo>
                <a:lnTo>
                  <a:pt x="742696" y="706120"/>
                </a:lnTo>
                <a:lnTo>
                  <a:pt x="888746" y="726439"/>
                </a:lnTo>
                <a:lnTo>
                  <a:pt x="1044448" y="744220"/>
                </a:lnTo>
                <a:lnTo>
                  <a:pt x="1125601" y="751839"/>
                </a:lnTo>
                <a:lnTo>
                  <a:pt x="1293876" y="764539"/>
                </a:lnTo>
                <a:lnTo>
                  <a:pt x="1380744" y="769620"/>
                </a:lnTo>
                <a:lnTo>
                  <a:pt x="1559433" y="777239"/>
                </a:lnTo>
                <a:lnTo>
                  <a:pt x="1651127" y="779779"/>
                </a:lnTo>
                <a:lnTo>
                  <a:pt x="1838325" y="781050"/>
                </a:lnTo>
                <a:lnTo>
                  <a:pt x="2025396" y="779779"/>
                </a:lnTo>
                <a:lnTo>
                  <a:pt x="2117090" y="777239"/>
                </a:lnTo>
                <a:lnTo>
                  <a:pt x="2266272" y="770889"/>
                </a:lnTo>
                <a:lnTo>
                  <a:pt x="1838198" y="770889"/>
                </a:lnTo>
                <a:lnTo>
                  <a:pt x="1651253" y="768350"/>
                </a:lnTo>
                <a:lnTo>
                  <a:pt x="1559687" y="765810"/>
                </a:lnTo>
                <a:lnTo>
                  <a:pt x="1381252" y="758189"/>
                </a:lnTo>
                <a:lnTo>
                  <a:pt x="1294511" y="753110"/>
                </a:lnTo>
                <a:lnTo>
                  <a:pt x="1126489" y="740410"/>
                </a:lnTo>
                <a:lnTo>
                  <a:pt x="1045463" y="732789"/>
                </a:lnTo>
                <a:lnTo>
                  <a:pt x="890143" y="715010"/>
                </a:lnTo>
                <a:lnTo>
                  <a:pt x="744347" y="694689"/>
                </a:lnTo>
                <a:lnTo>
                  <a:pt x="608964" y="671829"/>
                </a:lnTo>
                <a:lnTo>
                  <a:pt x="545464" y="659129"/>
                </a:lnTo>
                <a:lnTo>
                  <a:pt x="484886" y="645160"/>
                </a:lnTo>
                <a:lnTo>
                  <a:pt x="427481" y="631189"/>
                </a:lnTo>
                <a:lnTo>
                  <a:pt x="373253" y="617220"/>
                </a:lnTo>
                <a:lnTo>
                  <a:pt x="322199" y="601979"/>
                </a:lnTo>
                <a:lnTo>
                  <a:pt x="274828" y="586739"/>
                </a:lnTo>
                <a:lnTo>
                  <a:pt x="230886" y="571500"/>
                </a:lnTo>
                <a:lnTo>
                  <a:pt x="190373" y="554989"/>
                </a:lnTo>
                <a:lnTo>
                  <a:pt x="153924" y="537210"/>
                </a:lnTo>
                <a:lnTo>
                  <a:pt x="92583" y="502920"/>
                </a:lnTo>
                <a:lnTo>
                  <a:pt x="47879" y="466089"/>
                </a:lnTo>
                <a:lnTo>
                  <a:pt x="20574" y="429260"/>
                </a:lnTo>
                <a:lnTo>
                  <a:pt x="11303" y="391160"/>
                </a:lnTo>
                <a:lnTo>
                  <a:pt x="13589" y="372110"/>
                </a:lnTo>
                <a:lnTo>
                  <a:pt x="32004" y="334010"/>
                </a:lnTo>
                <a:lnTo>
                  <a:pt x="68325" y="297179"/>
                </a:lnTo>
                <a:lnTo>
                  <a:pt x="121412" y="261620"/>
                </a:lnTo>
                <a:lnTo>
                  <a:pt x="190500" y="227329"/>
                </a:lnTo>
                <a:lnTo>
                  <a:pt x="230886" y="210820"/>
                </a:lnTo>
                <a:lnTo>
                  <a:pt x="274828" y="195579"/>
                </a:lnTo>
                <a:lnTo>
                  <a:pt x="322325" y="180339"/>
                </a:lnTo>
                <a:lnTo>
                  <a:pt x="373253" y="165100"/>
                </a:lnTo>
                <a:lnTo>
                  <a:pt x="427609" y="151129"/>
                </a:lnTo>
                <a:lnTo>
                  <a:pt x="485013" y="137160"/>
                </a:lnTo>
                <a:lnTo>
                  <a:pt x="545464" y="123189"/>
                </a:lnTo>
                <a:lnTo>
                  <a:pt x="608964" y="110489"/>
                </a:lnTo>
                <a:lnTo>
                  <a:pt x="744347" y="87629"/>
                </a:lnTo>
                <a:lnTo>
                  <a:pt x="890143" y="67310"/>
                </a:lnTo>
                <a:lnTo>
                  <a:pt x="1045590" y="49529"/>
                </a:lnTo>
                <a:lnTo>
                  <a:pt x="1126617" y="41910"/>
                </a:lnTo>
                <a:lnTo>
                  <a:pt x="1294511" y="29210"/>
                </a:lnTo>
                <a:lnTo>
                  <a:pt x="1381252" y="24129"/>
                </a:lnTo>
                <a:lnTo>
                  <a:pt x="1559814" y="16510"/>
                </a:lnTo>
                <a:lnTo>
                  <a:pt x="1651253" y="13970"/>
                </a:lnTo>
                <a:lnTo>
                  <a:pt x="1838198" y="11429"/>
                </a:lnTo>
                <a:lnTo>
                  <a:pt x="2266145" y="11429"/>
                </a:lnTo>
                <a:lnTo>
                  <a:pt x="2116963" y="5079"/>
                </a:lnTo>
                <a:lnTo>
                  <a:pt x="2025269" y="2539"/>
                </a:lnTo>
                <a:lnTo>
                  <a:pt x="1838071" y="0"/>
                </a:lnTo>
                <a:close/>
              </a:path>
              <a:path w="3676650" h="781050">
                <a:moveTo>
                  <a:pt x="2266145" y="11429"/>
                </a:moveTo>
                <a:lnTo>
                  <a:pt x="1838198" y="11429"/>
                </a:lnTo>
                <a:lnTo>
                  <a:pt x="2025142" y="13970"/>
                </a:lnTo>
                <a:lnTo>
                  <a:pt x="2116709" y="16510"/>
                </a:lnTo>
                <a:lnTo>
                  <a:pt x="2295144" y="24129"/>
                </a:lnTo>
                <a:lnTo>
                  <a:pt x="2382012" y="29210"/>
                </a:lnTo>
                <a:lnTo>
                  <a:pt x="2549906" y="41910"/>
                </a:lnTo>
                <a:lnTo>
                  <a:pt x="2630932" y="49529"/>
                </a:lnTo>
                <a:lnTo>
                  <a:pt x="2786253" y="67310"/>
                </a:lnTo>
                <a:lnTo>
                  <a:pt x="2932176" y="87629"/>
                </a:lnTo>
                <a:lnTo>
                  <a:pt x="3067558" y="110489"/>
                </a:lnTo>
                <a:lnTo>
                  <a:pt x="3131058" y="123189"/>
                </a:lnTo>
                <a:lnTo>
                  <a:pt x="3191510" y="137160"/>
                </a:lnTo>
                <a:lnTo>
                  <a:pt x="3248914" y="151129"/>
                </a:lnTo>
                <a:lnTo>
                  <a:pt x="3303270" y="165100"/>
                </a:lnTo>
                <a:lnTo>
                  <a:pt x="3354197" y="180339"/>
                </a:lnTo>
                <a:lnTo>
                  <a:pt x="3401568" y="195579"/>
                </a:lnTo>
                <a:lnTo>
                  <a:pt x="3445637" y="210820"/>
                </a:lnTo>
                <a:lnTo>
                  <a:pt x="3486023" y="227329"/>
                </a:lnTo>
                <a:lnTo>
                  <a:pt x="3522472" y="245110"/>
                </a:lnTo>
                <a:lnTo>
                  <a:pt x="3583813" y="279400"/>
                </a:lnTo>
                <a:lnTo>
                  <a:pt x="3628517" y="316229"/>
                </a:lnTo>
                <a:lnTo>
                  <a:pt x="3655822" y="353060"/>
                </a:lnTo>
                <a:lnTo>
                  <a:pt x="3665093" y="391160"/>
                </a:lnTo>
                <a:lnTo>
                  <a:pt x="3662807" y="410210"/>
                </a:lnTo>
                <a:lnTo>
                  <a:pt x="3644392" y="448310"/>
                </a:lnTo>
                <a:lnTo>
                  <a:pt x="3608197" y="485139"/>
                </a:lnTo>
                <a:lnTo>
                  <a:pt x="3554984" y="520700"/>
                </a:lnTo>
                <a:lnTo>
                  <a:pt x="3485896" y="554989"/>
                </a:lnTo>
                <a:lnTo>
                  <a:pt x="3445637" y="571500"/>
                </a:lnTo>
                <a:lnTo>
                  <a:pt x="3401568" y="586739"/>
                </a:lnTo>
                <a:lnTo>
                  <a:pt x="3354070" y="601979"/>
                </a:lnTo>
                <a:lnTo>
                  <a:pt x="3303143" y="617220"/>
                </a:lnTo>
                <a:lnTo>
                  <a:pt x="3248914" y="631189"/>
                </a:lnTo>
                <a:lnTo>
                  <a:pt x="3191383" y="645160"/>
                </a:lnTo>
                <a:lnTo>
                  <a:pt x="3131058" y="659129"/>
                </a:lnTo>
                <a:lnTo>
                  <a:pt x="3067558" y="671829"/>
                </a:lnTo>
                <a:lnTo>
                  <a:pt x="2932176" y="694689"/>
                </a:lnTo>
                <a:lnTo>
                  <a:pt x="2786253" y="715010"/>
                </a:lnTo>
                <a:lnTo>
                  <a:pt x="2630805" y="732789"/>
                </a:lnTo>
                <a:lnTo>
                  <a:pt x="2549906" y="740410"/>
                </a:lnTo>
                <a:lnTo>
                  <a:pt x="2381885" y="753110"/>
                </a:lnTo>
                <a:lnTo>
                  <a:pt x="2295144" y="758189"/>
                </a:lnTo>
                <a:lnTo>
                  <a:pt x="2116582" y="765810"/>
                </a:lnTo>
                <a:lnTo>
                  <a:pt x="2025142" y="768350"/>
                </a:lnTo>
                <a:lnTo>
                  <a:pt x="1838198" y="770889"/>
                </a:lnTo>
                <a:lnTo>
                  <a:pt x="2266272" y="770889"/>
                </a:lnTo>
                <a:lnTo>
                  <a:pt x="2382774" y="764539"/>
                </a:lnTo>
                <a:lnTo>
                  <a:pt x="2551049" y="751839"/>
                </a:lnTo>
                <a:lnTo>
                  <a:pt x="2632075" y="744220"/>
                </a:lnTo>
                <a:lnTo>
                  <a:pt x="2787777" y="726439"/>
                </a:lnTo>
                <a:lnTo>
                  <a:pt x="2933954" y="706120"/>
                </a:lnTo>
                <a:lnTo>
                  <a:pt x="3003169" y="694689"/>
                </a:lnTo>
                <a:lnTo>
                  <a:pt x="3133471" y="669289"/>
                </a:lnTo>
                <a:lnTo>
                  <a:pt x="3194050" y="656589"/>
                </a:lnTo>
                <a:lnTo>
                  <a:pt x="3251835" y="642620"/>
                </a:lnTo>
                <a:lnTo>
                  <a:pt x="3306445" y="628650"/>
                </a:lnTo>
                <a:lnTo>
                  <a:pt x="3357626" y="613410"/>
                </a:lnTo>
                <a:lnTo>
                  <a:pt x="3405505" y="598170"/>
                </a:lnTo>
                <a:lnTo>
                  <a:pt x="3449828" y="581660"/>
                </a:lnTo>
                <a:lnTo>
                  <a:pt x="3490722" y="565150"/>
                </a:lnTo>
                <a:lnTo>
                  <a:pt x="3527679" y="547370"/>
                </a:lnTo>
                <a:lnTo>
                  <a:pt x="3590417" y="511810"/>
                </a:lnTo>
                <a:lnTo>
                  <a:pt x="3637026" y="473710"/>
                </a:lnTo>
                <a:lnTo>
                  <a:pt x="3653536" y="454660"/>
                </a:lnTo>
                <a:lnTo>
                  <a:pt x="3654044" y="454660"/>
                </a:lnTo>
                <a:lnTo>
                  <a:pt x="3665728" y="435610"/>
                </a:lnTo>
                <a:lnTo>
                  <a:pt x="3665982" y="434339"/>
                </a:lnTo>
                <a:lnTo>
                  <a:pt x="3666363" y="434339"/>
                </a:lnTo>
                <a:lnTo>
                  <a:pt x="3666490" y="433070"/>
                </a:lnTo>
                <a:lnTo>
                  <a:pt x="3673602" y="414020"/>
                </a:lnTo>
                <a:lnTo>
                  <a:pt x="3674110" y="411479"/>
                </a:lnTo>
                <a:lnTo>
                  <a:pt x="3676396" y="392429"/>
                </a:lnTo>
                <a:lnTo>
                  <a:pt x="3676396" y="389889"/>
                </a:lnTo>
                <a:lnTo>
                  <a:pt x="3674110" y="370839"/>
                </a:lnTo>
                <a:lnTo>
                  <a:pt x="3673856" y="368300"/>
                </a:lnTo>
                <a:lnTo>
                  <a:pt x="3673602" y="368300"/>
                </a:lnTo>
                <a:lnTo>
                  <a:pt x="3666490" y="349250"/>
                </a:lnTo>
                <a:lnTo>
                  <a:pt x="3666363" y="347979"/>
                </a:lnTo>
                <a:lnTo>
                  <a:pt x="3665982" y="347979"/>
                </a:lnTo>
                <a:lnTo>
                  <a:pt x="3665728" y="346710"/>
                </a:lnTo>
                <a:lnTo>
                  <a:pt x="3654044" y="327660"/>
                </a:lnTo>
                <a:lnTo>
                  <a:pt x="3653536" y="327660"/>
                </a:lnTo>
                <a:lnTo>
                  <a:pt x="3653155" y="326389"/>
                </a:lnTo>
                <a:lnTo>
                  <a:pt x="3615055" y="288289"/>
                </a:lnTo>
                <a:lnTo>
                  <a:pt x="3560445" y="251460"/>
                </a:lnTo>
                <a:lnTo>
                  <a:pt x="3490341" y="217170"/>
                </a:lnTo>
                <a:lnTo>
                  <a:pt x="3449574" y="200660"/>
                </a:lnTo>
                <a:lnTo>
                  <a:pt x="3405124" y="184150"/>
                </a:lnTo>
                <a:lnTo>
                  <a:pt x="3357372" y="168910"/>
                </a:lnTo>
                <a:lnTo>
                  <a:pt x="3306191" y="153670"/>
                </a:lnTo>
                <a:lnTo>
                  <a:pt x="3251581" y="139700"/>
                </a:lnTo>
                <a:lnTo>
                  <a:pt x="3193923" y="125729"/>
                </a:lnTo>
                <a:lnTo>
                  <a:pt x="3069590" y="100329"/>
                </a:lnTo>
                <a:lnTo>
                  <a:pt x="3003042" y="87629"/>
                </a:lnTo>
                <a:lnTo>
                  <a:pt x="2933827" y="76200"/>
                </a:lnTo>
                <a:lnTo>
                  <a:pt x="2787650" y="55879"/>
                </a:lnTo>
                <a:lnTo>
                  <a:pt x="2631948" y="38100"/>
                </a:lnTo>
                <a:lnTo>
                  <a:pt x="2550922" y="30479"/>
                </a:lnTo>
                <a:lnTo>
                  <a:pt x="2382647" y="17779"/>
                </a:lnTo>
                <a:lnTo>
                  <a:pt x="2295652" y="12700"/>
                </a:lnTo>
                <a:lnTo>
                  <a:pt x="2266145" y="11429"/>
                </a:lnTo>
                <a:close/>
              </a:path>
              <a:path w="3676650" h="781050">
                <a:moveTo>
                  <a:pt x="1838198" y="15239"/>
                </a:moveTo>
                <a:lnTo>
                  <a:pt x="1651381" y="17779"/>
                </a:lnTo>
                <a:lnTo>
                  <a:pt x="1559940" y="20320"/>
                </a:lnTo>
                <a:lnTo>
                  <a:pt x="1381506" y="27939"/>
                </a:lnTo>
                <a:lnTo>
                  <a:pt x="1294764" y="33020"/>
                </a:lnTo>
                <a:lnTo>
                  <a:pt x="1126871" y="45720"/>
                </a:lnTo>
                <a:lnTo>
                  <a:pt x="1045972" y="53339"/>
                </a:lnTo>
                <a:lnTo>
                  <a:pt x="890651" y="71120"/>
                </a:lnTo>
                <a:lnTo>
                  <a:pt x="744982" y="91439"/>
                </a:lnTo>
                <a:lnTo>
                  <a:pt x="609726" y="114300"/>
                </a:lnTo>
                <a:lnTo>
                  <a:pt x="546353" y="127000"/>
                </a:lnTo>
                <a:lnTo>
                  <a:pt x="485902" y="140970"/>
                </a:lnTo>
                <a:lnTo>
                  <a:pt x="428498" y="154939"/>
                </a:lnTo>
                <a:lnTo>
                  <a:pt x="374396" y="168910"/>
                </a:lnTo>
                <a:lnTo>
                  <a:pt x="323469" y="184150"/>
                </a:lnTo>
                <a:lnTo>
                  <a:pt x="276098" y="199389"/>
                </a:lnTo>
                <a:lnTo>
                  <a:pt x="232283" y="214629"/>
                </a:lnTo>
                <a:lnTo>
                  <a:pt x="192150" y="231139"/>
                </a:lnTo>
                <a:lnTo>
                  <a:pt x="155829" y="247650"/>
                </a:lnTo>
                <a:lnTo>
                  <a:pt x="94996" y="281939"/>
                </a:lnTo>
                <a:lnTo>
                  <a:pt x="50927" y="317500"/>
                </a:lnTo>
                <a:lnTo>
                  <a:pt x="24003" y="354329"/>
                </a:lnTo>
                <a:lnTo>
                  <a:pt x="15112" y="391160"/>
                </a:lnTo>
                <a:lnTo>
                  <a:pt x="17399" y="408939"/>
                </a:lnTo>
                <a:lnTo>
                  <a:pt x="35052" y="445770"/>
                </a:lnTo>
                <a:lnTo>
                  <a:pt x="70358" y="481329"/>
                </a:lnTo>
                <a:lnTo>
                  <a:pt x="123062" y="516889"/>
                </a:lnTo>
                <a:lnTo>
                  <a:pt x="191897" y="551179"/>
                </a:lnTo>
                <a:lnTo>
                  <a:pt x="232156" y="567689"/>
                </a:lnTo>
                <a:lnTo>
                  <a:pt x="323342" y="599439"/>
                </a:lnTo>
                <a:lnTo>
                  <a:pt x="374269" y="613410"/>
                </a:lnTo>
                <a:lnTo>
                  <a:pt x="428371" y="627379"/>
                </a:lnTo>
                <a:lnTo>
                  <a:pt x="485775" y="641350"/>
                </a:lnTo>
                <a:lnTo>
                  <a:pt x="546226" y="655320"/>
                </a:lnTo>
                <a:lnTo>
                  <a:pt x="609600" y="668020"/>
                </a:lnTo>
                <a:lnTo>
                  <a:pt x="744855" y="690879"/>
                </a:lnTo>
                <a:lnTo>
                  <a:pt x="890524" y="711200"/>
                </a:lnTo>
                <a:lnTo>
                  <a:pt x="1045845" y="728979"/>
                </a:lnTo>
                <a:lnTo>
                  <a:pt x="1126871" y="736600"/>
                </a:lnTo>
                <a:lnTo>
                  <a:pt x="1294764" y="749300"/>
                </a:lnTo>
                <a:lnTo>
                  <a:pt x="1381506" y="754379"/>
                </a:lnTo>
                <a:lnTo>
                  <a:pt x="1559814" y="762000"/>
                </a:lnTo>
                <a:lnTo>
                  <a:pt x="1651253" y="764539"/>
                </a:lnTo>
                <a:lnTo>
                  <a:pt x="1838198" y="767079"/>
                </a:lnTo>
                <a:lnTo>
                  <a:pt x="2025014" y="764539"/>
                </a:lnTo>
                <a:lnTo>
                  <a:pt x="2116455" y="762000"/>
                </a:lnTo>
                <a:lnTo>
                  <a:pt x="1838071" y="762000"/>
                </a:lnTo>
                <a:lnTo>
                  <a:pt x="1651381" y="760729"/>
                </a:lnTo>
                <a:lnTo>
                  <a:pt x="1559940" y="758189"/>
                </a:lnTo>
                <a:lnTo>
                  <a:pt x="1381633" y="750570"/>
                </a:lnTo>
                <a:lnTo>
                  <a:pt x="1295019" y="745489"/>
                </a:lnTo>
                <a:lnTo>
                  <a:pt x="1127125" y="732789"/>
                </a:lnTo>
                <a:lnTo>
                  <a:pt x="1046226" y="725170"/>
                </a:lnTo>
                <a:lnTo>
                  <a:pt x="891032" y="707389"/>
                </a:lnTo>
                <a:lnTo>
                  <a:pt x="745489" y="687070"/>
                </a:lnTo>
                <a:lnTo>
                  <a:pt x="610362" y="664210"/>
                </a:lnTo>
                <a:lnTo>
                  <a:pt x="546988" y="651510"/>
                </a:lnTo>
                <a:lnTo>
                  <a:pt x="429260" y="624839"/>
                </a:lnTo>
                <a:lnTo>
                  <a:pt x="324358" y="595629"/>
                </a:lnTo>
                <a:lnTo>
                  <a:pt x="277114" y="580389"/>
                </a:lnTo>
                <a:lnTo>
                  <a:pt x="233425" y="563879"/>
                </a:lnTo>
                <a:lnTo>
                  <a:pt x="193294" y="547370"/>
                </a:lnTo>
                <a:lnTo>
                  <a:pt x="157099" y="530860"/>
                </a:lnTo>
                <a:lnTo>
                  <a:pt x="96647" y="496570"/>
                </a:lnTo>
                <a:lnTo>
                  <a:pt x="52959" y="461010"/>
                </a:lnTo>
                <a:lnTo>
                  <a:pt x="27431" y="425450"/>
                </a:lnTo>
                <a:lnTo>
                  <a:pt x="19050" y="391160"/>
                </a:lnTo>
                <a:lnTo>
                  <a:pt x="21081" y="373379"/>
                </a:lnTo>
                <a:lnTo>
                  <a:pt x="38227" y="339089"/>
                </a:lnTo>
                <a:lnTo>
                  <a:pt x="73406" y="303529"/>
                </a:lnTo>
                <a:lnTo>
                  <a:pt x="125349" y="267970"/>
                </a:lnTo>
                <a:lnTo>
                  <a:pt x="193675" y="234950"/>
                </a:lnTo>
                <a:lnTo>
                  <a:pt x="233806" y="218439"/>
                </a:lnTo>
                <a:lnTo>
                  <a:pt x="277368" y="201929"/>
                </a:lnTo>
                <a:lnTo>
                  <a:pt x="324612" y="186689"/>
                </a:lnTo>
                <a:lnTo>
                  <a:pt x="429514" y="157479"/>
                </a:lnTo>
                <a:lnTo>
                  <a:pt x="547115" y="130810"/>
                </a:lnTo>
                <a:lnTo>
                  <a:pt x="610488" y="118110"/>
                </a:lnTo>
                <a:lnTo>
                  <a:pt x="745617" y="95250"/>
                </a:lnTo>
                <a:lnTo>
                  <a:pt x="891159" y="74929"/>
                </a:lnTo>
                <a:lnTo>
                  <a:pt x="1046352" y="57150"/>
                </a:lnTo>
                <a:lnTo>
                  <a:pt x="1127252" y="49529"/>
                </a:lnTo>
                <a:lnTo>
                  <a:pt x="1295146" y="36829"/>
                </a:lnTo>
                <a:lnTo>
                  <a:pt x="1381760" y="31750"/>
                </a:lnTo>
                <a:lnTo>
                  <a:pt x="1560068" y="24129"/>
                </a:lnTo>
                <a:lnTo>
                  <a:pt x="1651508" y="21589"/>
                </a:lnTo>
                <a:lnTo>
                  <a:pt x="1838325" y="19050"/>
                </a:lnTo>
                <a:lnTo>
                  <a:pt x="2070862" y="19050"/>
                </a:lnTo>
                <a:lnTo>
                  <a:pt x="2025142" y="17779"/>
                </a:lnTo>
                <a:lnTo>
                  <a:pt x="1838198" y="15239"/>
                </a:lnTo>
                <a:close/>
              </a:path>
              <a:path w="3676650" h="781050">
                <a:moveTo>
                  <a:pt x="2070862" y="19050"/>
                </a:moveTo>
                <a:lnTo>
                  <a:pt x="1838325" y="19050"/>
                </a:lnTo>
                <a:lnTo>
                  <a:pt x="2025014" y="21589"/>
                </a:lnTo>
                <a:lnTo>
                  <a:pt x="2116455" y="24129"/>
                </a:lnTo>
                <a:lnTo>
                  <a:pt x="2294763" y="31750"/>
                </a:lnTo>
                <a:lnTo>
                  <a:pt x="2381504" y="36829"/>
                </a:lnTo>
                <a:lnTo>
                  <a:pt x="2549271" y="49529"/>
                </a:lnTo>
                <a:lnTo>
                  <a:pt x="2630170" y="57150"/>
                </a:lnTo>
                <a:lnTo>
                  <a:pt x="2785364" y="74929"/>
                </a:lnTo>
                <a:lnTo>
                  <a:pt x="2931033" y="95250"/>
                </a:lnTo>
                <a:lnTo>
                  <a:pt x="3066161" y="118110"/>
                </a:lnTo>
                <a:lnTo>
                  <a:pt x="3129534" y="130810"/>
                </a:lnTo>
                <a:lnTo>
                  <a:pt x="3247136" y="157479"/>
                </a:lnTo>
                <a:lnTo>
                  <a:pt x="3352038" y="186689"/>
                </a:lnTo>
                <a:lnTo>
                  <a:pt x="3443097" y="218439"/>
                </a:lnTo>
                <a:lnTo>
                  <a:pt x="3483102" y="234950"/>
                </a:lnTo>
                <a:lnTo>
                  <a:pt x="3519297" y="251460"/>
                </a:lnTo>
                <a:lnTo>
                  <a:pt x="3579749" y="285750"/>
                </a:lnTo>
                <a:lnTo>
                  <a:pt x="3623437" y="321310"/>
                </a:lnTo>
                <a:lnTo>
                  <a:pt x="3648964" y="356870"/>
                </a:lnTo>
                <a:lnTo>
                  <a:pt x="3657346" y="391160"/>
                </a:lnTo>
                <a:lnTo>
                  <a:pt x="3655314" y="408939"/>
                </a:lnTo>
                <a:lnTo>
                  <a:pt x="3638169" y="443229"/>
                </a:lnTo>
                <a:lnTo>
                  <a:pt x="3603117" y="478789"/>
                </a:lnTo>
                <a:lnTo>
                  <a:pt x="3551047" y="514350"/>
                </a:lnTo>
                <a:lnTo>
                  <a:pt x="3482721" y="547370"/>
                </a:lnTo>
                <a:lnTo>
                  <a:pt x="3442716" y="563879"/>
                </a:lnTo>
                <a:lnTo>
                  <a:pt x="3398901" y="580389"/>
                </a:lnTo>
                <a:lnTo>
                  <a:pt x="3351784" y="595629"/>
                </a:lnTo>
                <a:lnTo>
                  <a:pt x="3247009" y="624839"/>
                </a:lnTo>
                <a:lnTo>
                  <a:pt x="3189605" y="637539"/>
                </a:lnTo>
                <a:lnTo>
                  <a:pt x="3129407" y="651510"/>
                </a:lnTo>
                <a:lnTo>
                  <a:pt x="3066034" y="664210"/>
                </a:lnTo>
                <a:lnTo>
                  <a:pt x="2930906" y="687070"/>
                </a:lnTo>
                <a:lnTo>
                  <a:pt x="2785237" y="707389"/>
                </a:lnTo>
                <a:lnTo>
                  <a:pt x="2630043" y="725170"/>
                </a:lnTo>
                <a:lnTo>
                  <a:pt x="2549144" y="732789"/>
                </a:lnTo>
                <a:lnTo>
                  <a:pt x="2381377" y="745489"/>
                </a:lnTo>
                <a:lnTo>
                  <a:pt x="2294636" y="750570"/>
                </a:lnTo>
                <a:lnTo>
                  <a:pt x="2116328" y="758189"/>
                </a:lnTo>
                <a:lnTo>
                  <a:pt x="2024888" y="760729"/>
                </a:lnTo>
                <a:lnTo>
                  <a:pt x="1838071" y="762000"/>
                </a:lnTo>
                <a:lnTo>
                  <a:pt x="2116455" y="762000"/>
                </a:lnTo>
                <a:lnTo>
                  <a:pt x="2294890" y="754379"/>
                </a:lnTo>
                <a:lnTo>
                  <a:pt x="2381631" y="749300"/>
                </a:lnTo>
                <a:lnTo>
                  <a:pt x="2549525" y="736600"/>
                </a:lnTo>
                <a:lnTo>
                  <a:pt x="2630424" y="728979"/>
                </a:lnTo>
                <a:lnTo>
                  <a:pt x="2785745" y="711200"/>
                </a:lnTo>
                <a:lnTo>
                  <a:pt x="2931541" y="690879"/>
                </a:lnTo>
                <a:lnTo>
                  <a:pt x="3066796" y="668020"/>
                </a:lnTo>
                <a:lnTo>
                  <a:pt x="3130169" y="655320"/>
                </a:lnTo>
                <a:lnTo>
                  <a:pt x="3190494" y="641350"/>
                </a:lnTo>
                <a:lnTo>
                  <a:pt x="3247898" y="627379"/>
                </a:lnTo>
                <a:lnTo>
                  <a:pt x="3302127" y="613410"/>
                </a:lnTo>
                <a:lnTo>
                  <a:pt x="3352927" y="599439"/>
                </a:lnTo>
                <a:lnTo>
                  <a:pt x="3444113" y="567689"/>
                </a:lnTo>
                <a:lnTo>
                  <a:pt x="3484245" y="551179"/>
                </a:lnTo>
                <a:lnTo>
                  <a:pt x="3520567" y="534670"/>
                </a:lnTo>
                <a:lnTo>
                  <a:pt x="3581400" y="500379"/>
                </a:lnTo>
                <a:lnTo>
                  <a:pt x="3625469" y="463550"/>
                </a:lnTo>
                <a:lnTo>
                  <a:pt x="3652393" y="427989"/>
                </a:lnTo>
                <a:lnTo>
                  <a:pt x="3661283" y="391160"/>
                </a:lnTo>
                <a:lnTo>
                  <a:pt x="3658997" y="373379"/>
                </a:lnTo>
                <a:lnTo>
                  <a:pt x="3641344" y="336550"/>
                </a:lnTo>
                <a:lnTo>
                  <a:pt x="3606038" y="300989"/>
                </a:lnTo>
                <a:lnTo>
                  <a:pt x="3553333" y="265429"/>
                </a:lnTo>
                <a:lnTo>
                  <a:pt x="3484499" y="231139"/>
                </a:lnTo>
                <a:lnTo>
                  <a:pt x="3444367" y="214629"/>
                </a:lnTo>
                <a:lnTo>
                  <a:pt x="3400425" y="199389"/>
                </a:lnTo>
                <a:lnTo>
                  <a:pt x="3353054" y="184150"/>
                </a:lnTo>
                <a:lnTo>
                  <a:pt x="3302254" y="168910"/>
                </a:lnTo>
                <a:lnTo>
                  <a:pt x="3248025" y="154939"/>
                </a:lnTo>
                <a:lnTo>
                  <a:pt x="3190621" y="140970"/>
                </a:lnTo>
                <a:lnTo>
                  <a:pt x="3130296" y="127000"/>
                </a:lnTo>
                <a:lnTo>
                  <a:pt x="3066796" y="114300"/>
                </a:lnTo>
                <a:lnTo>
                  <a:pt x="2931541" y="91439"/>
                </a:lnTo>
                <a:lnTo>
                  <a:pt x="2785872" y="71120"/>
                </a:lnTo>
                <a:lnTo>
                  <a:pt x="2630551" y="53339"/>
                </a:lnTo>
                <a:lnTo>
                  <a:pt x="2549652" y="45720"/>
                </a:lnTo>
                <a:lnTo>
                  <a:pt x="2381758" y="33020"/>
                </a:lnTo>
                <a:lnTo>
                  <a:pt x="2294890" y="27939"/>
                </a:lnTo>
                <a:lnTo>
                  <a:pt x="2116582" y="20320"/>
                </a:lnTo>
                <a:lnTo>
                  <a:pt x="2070862" y="1905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7">
            <a:extLst>
              <a:ext uri="{FF2B5EF4-FFF2-40B4-BE49-F238E27FC236}">
                <a16:creationId xmlns:a16="http://schemas.microsoft.com/office/drawing/2014/main" id="{81AE55D0-76A4-4CBC-8181-A77BBE13B27A}"/>
              </a:ext>
            </a:extLst>
          </p:cNvPr>
          <p:cNvSpPr/>
          <p:nvPr/>
        </p:nvSpPr>
        <p:spPr>
          <a:xfrm>
            <a:off x="5882996" y="5191390"/>
            <a:ext cx="3466465" cy="932180"/>
          </a:xfrm>
          <a:custGeom>
            <a:avLst/>
            <a:gdLst/>
            <a:ahLst/>
            <a:cxnLst/>
            <a:rect l="l" t="t" r="r" b="b"/>
            <a:pathLst>
              <a:path w="3466465" h="932179">
                <a:moveTo>
                  <a:pt x="1733042" y="0"/>
                </a:moveTo>
                <a:lnTo>
                  <a:pt x="1556511" y="1269"/>
                </a:lnTo>
                <a:lnTo>
                  <a:pt x="1385189" y="8889"/>
                </a:lnTo>
                <a:lnTo>
                  <a:pt x="1301749" y="13969"/>
                </a:lnTo>
                <a:lnTo>
                  <a:pt x="1139570" y="26669"/>
                </a:lnTo>
                <a:lnTo>
                  <a:pt x="984631" y="44450"/>
                </a:lnTo>
                <a:lnTo>
                  <a:pt x="910082" y="54610"/>
                </a:lnTo>
                <a:lnTo>
                  <a:pt x="767715" y="77469"/>
                </a:lnTo>
                <a:lnTo>
                  <a:pt x="699896" y="90169"/>
                </a:lnTo>
                <a:lnTo>
                  <a:pt x="571881" y="118109"/>
                </a:lnTo>
                <a:lnTo>
                  <a:pt x="511809" y="133350"/>
                </a:lnTo>
                <a:lnTo>
                  <a:pt x="454532" y="149859"/>
                </a:lnTo>
                <a:lnTo>
                  <a:pt x="400049" y="166369"/>
                </a:lnTo>
                <a:lnTo>
                  <a:pt x="348615" y="184150"/>
                </a:lnTo>
                <a:lnTo>
                  <a:pt x="300355" y="201929"/>
                </a:lnTo>
                <a:lnTo>
                  <a:pt x="255143" y="220979"/>
                </a:lnTo>
                <a:lnTo>
                  <a:pt x="213232" y="240029"/>
                </a:lnTo>
                <a:lnTo>
                  <a:pt x="174625" y="259079"/>
                </a:lnTo>
                <a:lnTo>
                  <a:pt x="139700" y="280669"/>
                </a:lnTo>
                <a:lnTo>
                  <a:pt x="80518" y="323850"/>
                </a:lnTo>
                <a:lnTo>
                  <a:pt x="36702" y="368300"/>
                </a:lnTo>
                <a:lnTo>
                  <a:pt x="9525" y="415289"/>
                </a:lnTo>
                <a:lnTo>
                  <a:pt x="9270" y="416559"/>
                </a:lnTo>
                <a:lnTo>
                  <a:pt x="2667" y="439419"/>
                </a:lnTo>
                <a:lnTo>
                  <a:pt x="2286" y="441959"/>
                </a:lnTo>
                <a:lnTo>
                  <a:pt x="0" y="464819"/>
                </a:lnTo>
                <a:lnTo>
                  <a:pt x="0" y="467359"/>
                </a:lnTo>
                <a:lnTo>
                  <a:pt x="2286" y="490219"/>
                </a:lnTo>
                <a:lnTo>
                  <a:pt x="2667" y="492759"/>
                </a:lnTo>
                <a:lnTo>
                  <a:pt x="9270" y="515619"/>
                </a:lnTo>
                <a:lnTo>
                  <a:pt x="9525" y="516889"/>
                </a:lnTo>
                <a:lnTo>
                  <a:pt x="9779" y="516889"/>
                </a:lnTo>
                <a:lnTo>
                  <a:pt x="20827" y="539750"/>
                </a:lnTo>
                <a:lnTo>
                  <a:pt x="21336" y="541019"/>
                </a:lnTo>
                <a:lnTo>
                  <a:pt x="37337" y="563879"/>
                </a:lnTo>
                <a:lnTo>
                  <a:pt x="81152" y="609600"/>
                </a:lnTo>
                <a:lnTo>
                  <a:pt x="140081" y="652779"/>
                </a:lnTo>
                <a:lnTo>
                  <a:pt x="175132" y="673100"/>
                </a:lnTo>
                <a:lnTo>
                  <a:pt x="255396" y="712469"/>
                </a:lnTo>
                <a:lnTo>
                  <a:pt x="348869" y="749299"/>
                </a:lnTo>
                <a:lnTo>
                  <a:pt x="400304" y="765810"/>
                </a:lnTo>
                <a:lnTo>
                  <a:pt x="454786" y="782319"/>
                </a:lnTo>
                <a:lnTo>
                  <a:pt x="512064" y="798829"/>
                </a:lnTo>
                <a:lnTo>
                  <a:pt x="572134" y="814069"/>
                </a:lnTo>
                <a:lnTo>
                  <a:pt x="700151" y="842010"/>
                </a:lnTo>
                <a:lnTo>
                  <a:pt x="767842" y="854710"/>
                </a:lnTo>
                <a:lnTo>
                  <a:pt x="910208" y="877569"/>
                </a:lnTo>
                <a:lnTo>
                  <a:pt x="984757" y="887729"/>
                </a:lnTo>
                <a:lnTo>
                  <a:pt x="1139697" y="905509"/>
                </a:lnTo>
                <a:lnTo>
                  <a:pt x="1301877" y="918209"/>
                </a:lnTo>
                <a:lnTo>
                  <a:pt x="1385443" y="923289"/>
                </a:lnTo>
                <a:lnTo>
                  <a:pt x="1556766" y="930909"/>
                </a:lnTo>
                <a:lnTo>
                  <a:pt x="1733295" y="932179"/>
                </a:lnTo>
                <a:lnTo>
                  <a:pt x="1909826" y="930909"/>
                </a:lnTo>
                <a:lnTo>
                  <a:pt x="2081148" y="923289"/>
                </a:lnTo>
                <a:lnTo>
                  <a:pt x="2122931" y="920750"/>
                </a:lnTo>
                <a:lnTo>
                  <a:pt x="1733169" y="920750"/>
                </a:lnTo>
                <a:lnTo>
                  <a:pt x="1557020" y="919479"/>
                </a:lnTo>
                <a:lnTo>
                  <a:pt x="1385823" y="911859"/>
                </a:lnTo>
                <a:lnTo>
                  <a:pt x="1302511" y="906779"/>
                </a:lnTo>
                <a:lnTo>
                  <a:pt x="1140714" y="894079"/>
                </a:lnTo>
                <a:lnTo>
                  <a:pt x="986155" y="876299"/>
                </a:lnTo>
                <a:lnTo>
                  <a:pt x="911859" y="866139"/>
                </a:lnTo>
                <a:lnTo>
                  <a:pt x="769746" y="843279"/>
                </a:lnTo>
                <a:lnTo>
                  <a:pt x="702309" y="830579"/>
                </a:lnTo>
                <a:lnTo>
                  <a:pt x="574674" y="802639"/>
                </a:lnTo>
                <a:lnTo>
                  <a:pt x="514857" y="787399"/>
                </a:lnTo>
                <a:lnTo>
                  <a:pt x="457834" y="772160"/>
                </a:lnTo>
                <a:lnTo>
                  <a:pt x="403606" y="755649"/>
                </a:lnTo>
                <a:lnTo>
                  <a:pt x="352552" y="737869"/>
                </a:lnTo>
                <a:lnTo>
                  <a:pt x="304545" y="720089"/>
                </a:lnTo>
                <a:lnTo>
                  <a:pt x="259842" y="701039"/>
                </a:lnTo>
                <a:lnTo>
                  <a:pt x="218312" y="681989"/>
                </a:lnTo>
                <a:lnTo>
                  <a:pt x="180339" y="662939"/>
                </a:lnTo>
                <a:lnTo>
                  <a:pt x="145923" y="642619"/>
                </a:lnTo>
                <a:lnTo>
                  <a:pt x="88264" y="600709"/>
                </a:lnTo>
                <a:lnTo>
                  <a:pt x="45974" y="557529"/>
                </a:lnTo>
                <a:lnTo>
                  <a:pt x="20193" y="511809"/>
                </a:lnTo>
                <a:lnTo>
                  <a:pt x="11556" y="467359"/>
                </a:lnTo>
                <a:lnTo>
                  <a:pt x="11556" y="464819"/>
                </a:lnTo>
                <a:lnTo>
                  <a:pt x="20193" y="420369"/>
                </a:lnTo>
                <a:lnTo>
                  <a:pt x="46100" y="374650"/>
                </a:lnTo>
                <a:lnTo>
                  <a:pt x="88392" y="331469"/>
                </a:lnTo>
                <a:lnTo>
                  <a:pt x="146050" y="289559"/>
                </a:lnTo>
                <a:lnTo>
                  <a:pt x="180467" y="269239"/>
                </a:lnTo>
                <a:lnTo>
                  <a:pt x="218439" y="250189"/>
                </a:lnTo>
                <a:lnTo>
                  <a:pt x="259842" y="231139"/>
                </a:lnTo>
                <a:lnTo>
                  <a:pt x="304673" y="212089"/>
                </a:lnTo>
                <a:lnTo>
                  <a:pt x="352552" y="194309"/>
                </a:lnTo>
                <a:lnTo>
                  <a:pt x="403732" y="176529"/>
                </a:lnTo>
                <a:lnTo>
                  <a:pt x="457834" y="160019"/>
                </a:lnTo>
                <a:lnTo>
                  <a:pt x="514857" y="144779"/>
                </a:lnTo>
                <a:lnTo>
                  <a:pt x="574674" y="129539"/>
                </a:lnTo>
                <a:lnTo>
                  <a:pt x="702309" y="101599"/>
                </a:lnTo>
                <a:lnTo>
                  <a:pt x="769746" y="88899"/>
                </a:lnTo>
                <a:lnTo>
                  <a:pt x="911859" y="66039"/>
                </a:lnTo>
                <a:lnTo>
                  <a:pt x="986155" y="55879"/>
                </a:lnTo>
                <a:lnTo>
                  <a:pt x="1140714" y="38100"/>
                </a:lnTo>
                <a:lnTo>
                  <a:pt x="1302639" y="25400"/>
                </a:lnTo>
                <a:lnTo>
                  <a:pt x="1385951" y="20319"/>
                </a:lnTo>
                <a:lnTo>
                  <a:pt x="1557020" y="12700"/>
                </a:lnTo>
                <a:lnTo>
                  <a:pt x="2122741" y="11429"/>
                </a:lnTo>
                <a:lnTo>
                  <a:pt x="2080895" y="8889"/>
                </a:lnTo>
                <a:lnTo>
                  <a:pt x="1909571" y="1269"/>
                </a:lnTo>
                <a:lnTo>
                  <a:pt x="1733042" y="0"/>
                </a:lnTo>
                <a:close/>
              </a:path>
              <a:path w="3466465" h="932179">
                <a:moveTo>
                  <a:pt x="2122741" y="11429"/>
                </a:moveTo>
                <a:lnTo>
                  <a:pt x="1733169" y="11429"/>
                </a:lnTo>
                <a:lnTo>
                  <a:pt x="1909318" y="12700"/>
                </a:lnTo>
                <a:lnTo>
                  <a:pt x="2080514" y="20319"/>
                </a:lnTo>
                <a:lnTo>
                  <a:pt x="2163826" y="25400"/>
                </a:lnTo>
                <a:lnTo>
                  <a:pt x="2325623" y="38100"/>
                </a:lnTo>
                <a:lnTo>
                  <a:pt x="2480310" y="55879"/>
                </a:lnTo>
                <a:lnTo>
                  <a:pt x="2554478" y="66039"/>
                </a:lnTo>
                <a:lnTo>
                  <a:pt x="2696591" y="88899"/>
                </a:lnTo>
                <a:lnTo>
                  <a:pt x="2764155" y="101599"/>
                </a:lnTo>
                <a:lnTo>
                  <a:pt x="2891790" y="129539"/>
                </a:lnTo>
                <a:lnTo>
                  <a:pt x="2951607" y="144779"/>
                </a:lnTo>
                <a:lnTo>
                  <a:pt x="3008630" y="160019"/>
                </a:lnTo>
                <a:lnTo>
                  <a:pt x="3062732" y="176529"/>
                </a:lnTo>
                <a:lnTo>
                  <a:pt x="3113913" y="194309"/>
                </a:lnTo>
                <a:lnTo>
                  <a:pt x="3161792" y="212089"/>
                </a:lnTo>
                <a:lnTo>
                  <a:pt x="3206622" y="231139"/>
                </a:lnTo>
                <a:lnTo>
                  <a:pt x="3248024" y="250189"/>
                </a:lnTo>
                <a:lnTo>
                  <a:pt x="3285998" y="269239"/>
                </a:lnTo>
                <a:lnTo>
                  <a:pt x="3320542" y="289559"/>
                </a:lnTo>
                <a:lnTo>
                  <a:pt x="3378200" y="331469"/>
                </a:lnTo>
                <a:lnTo>
                  <a:pt x="3420364" y="374650"/>
                </a:lnTo>
                <a:lnTo>
                  <a:pt x="3446272" y="420369"/>
                </a:lnTo>
                <a:lnTo>
                  <a:pt x="3454907" y="464819"/>
                </a:lnTo>
                <a:lnTo>
                  <a:pt x="3454907" y="467359"/>
                </a:lnTo>
                <a:lnTo>
                  <a:pt x="3446272" y="511809"/>
                </a:lnTo>
                <a:lnTo>
                  <a:pt x="3420236" y="557529"/>
                </a:lnTo>
                <a:lnTo>
                  <a:pt x="3378073" y="600709"/>
                </a:lnTo>
                <a:lnTo>
                  <a:pt x="3320415" y="642619"/>
                </a:lnTo>
                <a:lnTo>
                  <a:pt x="3285871" y="662939"/>
                </a:lnTo>
                <a:lnTo>
                  <a:pt x="3248024" y="681989"/>
                </a:lnTo>
                <a:lnTo>
                  <a:pt x="3206496" y="701039"/>
                </a:lnTo>
                <a:lnTo>
                  <a:pt x="3161792" y="720089"/>
                </a:lnTo>
                <a:lnTo>
                  <a:pt x="3113785" y="737869"/>
                </a:lnTo>
                <a:lnTo>
                  <a:pt x="3062732" y="755649"/>
                </a:lnTo>
                <a:lnTo>
                  <a:pt x="3008630" y="772160"/>
                </a:lnTo>
                <a:lnTo>
                  <a:pt x="2951607" y="787399"/>
                </a:lnTo>
                <a:lnTo>
                  <a:pt x="2891663" y="802639"/>
                </a:lnTo>
                <a:lnTo>
                  <a:pt x="2764155" y="830579"/>
                </a:lnTo>
                <a:lnTo>
                  <a:pt x="2696591" y="843279"/>
                </a:lnTo>
                <a:lnTo>
                  <a:pt x="2554478" y="866139"/>
                </a:lnTo>
                <a:lnTo>
                  <a:pt x="2480183" y="876299"/>
                </a:lnTo>
                <a:lnTo>
                  <a:pt x="2325623" y="894079"/>
                </a:lnTo>
                <a:lnTo>
                  <a:pt x="2163826" y="906779"/>
                </a:lnTo>
                <a:lnTo>
                  <a:pt x="2080386" y="911859"/>
                </a:lnTo>
                <a:lnTo>
                  <a:pt x="1909318" y="919479"/>
                </a:lnTo>
                <a:lnTo>
                  <a:pt x="1733169" y="920750"/>
                </a:lnTo>
                <a:lnTo>
                  <a:pt x="2122931" y="920750"/>
                </a:lnTo>
                <a:lnTo>
                  <a:pt x="2164715" y="918209"/>
                </a:lnTo>
                <a:lnTo>
                  <a:pt x="2326767" y="905509"/>
                </a:lnTo>
                <a:lnTo>
                  <a:pt x="2481834" y="887729"/>
                </a:lnTo>
                <a:lnTo>
                  <a:pt x="2556256" y="877569"/>
                </a:lnTo>
                <a:lnTo>
                  <a:pt x="2698622" y="854710"/>
                </a:lnTo>
                <a:lnTo>
                  <a:pt x="2766441" y="842010"/>
                </a:lnTo>
                <a:lnTo>
                  <a:pt x="2894457" y="814069"/>
                </a:lnTo>
                <a:lnTo>
                  <a:pt x="2954655" y="798829"/>
                </a:lnTo>
                <a:lnTo>
                  <a:pt x="3011932" y="782319"/>
                </a:lnTo>
                <a:lnTo>
                  <a:pt x="3066415" y="765810"/>
                </a:lnTo>
                <a:lnTo>
                  <a:pt x="3117849" y="748029"/>
                </a:lnTo>
                <a:lnTo>
                  <a:pt x="3166110" y="730249"/>
                </a:lnTo>
                <a:lnTo>
                  <a:pt x="3211322" y="711200"/>
                </a:lnTo>
                <a:lnTo>
                  <a:pt x="3253231" y="692150"/>
                </a:lnTo>
                <a:lnTo>
                  <a:pt x="3291713" y="673100"/>
                </a:lnTo>
                <a:lnTo>
                  <a:pt x="3326765" y="651509"/>
                </a:lnTo>
                <a:lnTo>
                  <a:pt x="3385820" y="609600"/>
                </a:lnTo>
                <a:lnTo>
                  <a:pt x="3429761" y="563879"/>
                </a:lnTo>
                <a:lnTo>
                  <a:pt x="3456685" y="516889"/>
                </a:lnTo>
                <a:lnTo>
                  <a:pt x="3456813" y="516889"/>
                </a:lnTo>
                <a:lnTo>
                  <a:pt x="3457067" y="515619"/>
                </a:lnTo>
                <a:lnTo>
                  <a:pt x="3463798" y="492759"/>
                </a:lnTo>
                <a:lnTo>
                  <a:pt x="3464052" y="491489"/>
                </a:lnTo>
                <a:lnTo>
                  <a:pt x="3464179" y="488950"/>
                </a:lnTo>
                <a:lnTo>
                  <a:pt x="3466338" y="467359"/>
                </a:lnTo>
                <a:lnTo>
                  <a:pt x="3466338" y="464819"/>
                </a:lnTo>
                <a:lnTo>
                  <a:pt x="3464179" y="443229"/>
                </a:lnTo>
                <a:lnTo>
                  <a:pt x="3464052" y="440689"/>
                </a:lnTo>
                <a:lnTo>
                  <a:pt x="3463798" y="439419"/>
                </a:lnTo>
                <a:lnTo>
                  <a:pt x="3457194" y="416559"/>
                </a:lnTo>
                <a:lnTo>
                  <a:pt x="3456813" y="415289"/>
                </a:lnTo>
                <a:lnTo>
                  <a:pt x="3456685" y="415289"/>
                </a:lnTo>
                <a:lnTo>
                  <a:pt x="3445636" y="392429"/>
                </a:lnTo>
                <a:lnTo>
                  <a:pt x="3429000" y="368300"/>
                </a:lnTo>
                <a:lnTo>
                  <a:pt x="3385311" y="322579"/>
                </a:lnTo>
                <a:lnTo>
                  <a:pt x="3326256" y="279400"/>
                </a:lnTo>
                <a:lnTo>
                  <a:pt x="3291331" y="259079"/>
                </a:lnTo>
                <a:lnTo>
                  <a:pt x="3252851" y="240029"/>
                </a:lnTo>
                <a:lnTo>
                  <a:pt x="3210941" y="219709"/>
                </a:lnTo>
                <a:lnTo>
                  <a:pt x="3165856" y="201929"/>
                </a:lnTo>
                <a:lnTo>
                  <a:pt x="3117469" y="184150"/>
                </a:lnTo>
                <a:lnTo>
                  <a:pt x="3066160" y="166369"/>
                </a:lnTo>
                <a:lnTo>
                  <a:pt x="3011678" y="149859"/>
                </a:lnTo>
                <a:lnTo>
                  <a:pt x="2954401" y="133350"/>
                </a:lnTo>
                <a:lnTo>
                  <a:pt x="2894330" y="118109"/>
                </a:lnTo>
                <a:lnTo>
                  <a:pt x="2766314" y="90169"/>
                </a:lnTo>
                <a:lnTo>
                  <a:pt x="2698496" y="77469"/>
                </a:lnTo>
                <a:lnTo>
                  <a:pt x="2556129" y="54610"/>
                </a:lnTo>
                <a:lnTo>
                  <a:pt x="2481580" y="44450"/>
                </a:lnTo>
                <a:lnTo>
                  <a:pt x="2326640" y="26669"/>
                </a:lnTo>
                <a:lnTo>
                  <a:pt x="2164588" y="13969"/>
                </a:lnTo>
                <a:lnTo>
                  <a:pt x="2122741" y="11429"/>
                </a:lnTo>
                <a:close/>
              </a:path>
              <a:path w="3466465" h="932179">
                <a:moveTo>
                  <a:pt x="1733295" y="15239"/>
                </a:moveTo>
                <a:lnTo>
                  <a:pt x="1557146" y="16510"/>
                </a:lnTo>
                <a:lnTo>
                  <a:pt x="1386078" y="24129"/>
                </a:lnTo>
                <a:lnTo>
                  <a:pt x="1302893" y="29210"/>
                </a:lnTo>
                <a:lnTo>
                  <a:pt x="1141095" y="41910"/>
                </a:lnTo>
                <a:lnTo>
                  <a:pt x="986663" y="59689"/>
                </a:lnTo>
                <a:lnTo>
                  <a:pt x="912368" y="69849"/>
                </a:lnTo>
                <a:lnTo>
                  <a:pt x="770508" y="92709"/>
                </a:lnTo>
                <a:lnTo>
                  <a:pt x="703071" y="105409"/>
                </a:lnTo>
                <a:lnTo>
                  <a:pt x="575691" y="133350"/>
                </a:lnTo>
                <a:lnTo>
                  <a:pt x="515873" y="148589"/>
                </a:lnTo>
                <a:lnTo>
                  <a:pt x="458978" y="163829"/>
                </a:lnTo>
                <a:lnTo>
                  <a:pt x="404876" y="180339"/>
                </a:lnTo>
                <a:lnTo>
                  <a:pt x="353948" y="198119"/>
                </a:lnTo>
                <a:lnTo>
                  <a:pt x="306069" y="215900"/>
                </a:lnTo>
                <a:lnTo>
                  <a:pt x="261493" y="233679"/>
                </a:lnTo>
                <a:lnTo>
                  <a:pt x="220218" y="252729"/>
                </a:lnTo>
                <a:lnTo>
                  <a:pt x="182371" y="273050"/>
                </a:lnTo>
                <a:lnTo>
                  <a:pt x="148208" y="293369"/>
                </a:lnTo>
                <a:lnTo>
                  <a:pt x="90931" y="334009"/>
                </a:lnTo>
                <a:lnTo>
                  <a:pt x="49275" y="377189"/>
                </a:lnTo>
                <a:lnTo>
                  <a:pt x="23749" y="421639"/>
                </a:lnTo>
                <a:lnTo>
                  <a:pt x="15359" y="464819"/>
                </a:lnTo>
                <a:lnTo>
                  <a:pt x="15359" y="467359"/>
                </a:lnTo>
                <a:lnTo>
                  <a:pt x="23749" y="510539"/>
                </a:lnTo>
                <a:lnTo>
                  <a:pt x="48894" y="554989"/>
                </a:lnTo>
                <a:lnTo>
                  <a:pt x="90550" y="596900"/>
                </a:lnTo>
                <a:lnTo>
                  <a:pt x="147827" y="638809"/>
                </a:lnTo>
                <a:lnTo>
                  <a:pt x="182118" y="659129"/>
                </a:lnTo>
                <a:lnTo>
                  <a:pt x="219963" y="679450"/>
                </a:lnTo>
                <a:lnTo>
                  <a:pt x="261238" y="698500"/>
                </a:lnTo>
                <a:lnTo>
                  <a:pt x="305943" y="716279"/>
                </a:lnTo>
                <a:lnTo>
                  <a:pt x="353821" y="734060"/>
                </a:lnTo>
                <a:lnTo>
                  <a:pt x="404748" y="751839"/>
                </a:lnTo>
                <a:lnTo>
                  <a:pt x="458851" y="768349"/>
                </a:lnTo>
                <a:lnTo>
                  <a:pt x="515746" y="783589"/>
                </a:lnTo>
                <a:lnTo>
                  <a:pt x="575564" y="798829"/>
                </a:lnTo>
                <a:lnTo>
                  <a:pt x="702944" y="826769"/>
                </a:lnTo>
                <a:lnTo>
                  <a:pt x="770382" y="839469"/>
                </a:lnTo>
                <a:lnTo>
                  <a:pt x="912368" y="862329"/>
                </a:lnTo>
                <a:lnTo>
                  <a:pt x="986663" y="872489"/>
                </a:lnTo>
                <a:lnTo>
                  <a:pt x="1140968" y="890269"/>
                </a:lnTo>
                <a:lnTo>
                  <a:pt x="1302766" y="902969"/>
                </a:lnTo>
                <a:lnTo>
                  <a:pt x="1386078" y="908050"/>
                </a:lnTo>
                <a:lnTo>
                  <a:pt x="1557020" y="915669"/>
                </a:lnTo>
                <a:lnTo>
                  <a:pt x="1733042" y="916939"/>
                </a:lnTo>
                <a:lnTo>
                  <a:pt x="1909191" y="915669"/>
                </a:lnTo>
                <a:lnTo>
                  <a:pt x="1966214" y="913129"/>
                </a:lnTo>
                <a:lnTo>
                  <a:pt x="1733042" y="913129"/>
                </a:lnTo>
                <a:lnTo>
                  <a:pt x="1557146" y="911859"/>
                </a:lnTo>
                <a:lnTo>
                  <a:pt x="1386205" y="904239"/>
                </a:lnTo>
                <a:lnTo>
                  <a:pt x="1303020" y="899159"/>
                </a:lnTo>
                <a:lnTo>
                  <a:pt x="1141348" y="886459"/>
                </a:lnTo>
                <a:lnTo>
                  <a:pt x="987044" y="868679"/>
                </a:lnTo>
                <a:lnTo>
                  <a:pt x="912876" y="858519"/>
                </a:lnTo>
                <a:lnTo>
                  <a:pt x="771017" y="835660"/>
                </a:lnTo>
                <a:lnTo>
                  <a:pt x="703707" y="822960"/>
                </a:lnTo>
                <a:lnTo>
                  <a:pt x="576453" y="795019"/>
                </a:lnTo>
                <a:lnTo>
                  <a:pt x="516635" y="779779"/>
                </a:lnTo>
                <a:lnTo>
                  <a:pt x="459867" y="764539"/>
                </a:lnTo>
                <a:lnTo>
                  <a:pt x="405892" y="748029"/>
                </a:lnTo>
                <a:lnTo>
                  <a:pt x="354965" y="730249"/>
                </a:lnTo>
                <a:lnTo>
                  <a:pt x="307213" y="712469"/>
                </a:lnTo>
                <a:lnTo>
                  <a:pt x="262763" y="694689"/>
                </a:lnTo>
                <a:lnTo>
                  <a:pt x="221487" y="675639"/>
                </a:lnTo>
                <a:lnTo>
                  <a:pt x="183769" y="655319"/>
                </a:lnTo>
                <a:lnTo>
                  <a:pt x="149860" y="636269"/>
                </a:lnTo>
                <a:lnTo>
                  <a:pt x="92963" y="594359"/>
                </a:lnTo>
                <a:lnTo>
                  <a:pt x="51816" y="552450"/>
                </a:lnTo>
                <a:lnTo>
                  <a:pt x="27305" y="509269"/>
                </a:lnTo>
                <a:lnTo>
                  <a:pt x="19176" y="467359"/>
                </a:lnTo>
                <a:lnTo>
                  <a:pt x="19176" y="464819"/>
                </a:lnTo>
                <a:lnTo>
                  <a:pt x="27305" y="422909"/>
                </a:lnTo>
                <a:lnTo>
                  <a:pt x="52450" y="379729"/>
                </a:lnTo>
                <a:lnTo>
                  <a:pt x="93599" y="336550"/>
                </a:lnTo>
                <a:lnTo>
                  <a:pt x="150241" y="295909"/>
                </a:lnTo>
                <a:lnTo>
                  <a:pt x="184276" y="275589"/>
                </a:lnTo>
                <a:lnTo>
                  <a:pt x="221869" y="256539"/>
                </a:lnTo>
                <a:lnTo>
                  <a:pt x="263017" y="237489"/>
                </a:lnTo>
                <a:lnTo>
                  <a:pt x="307594" y="219709"/>
                </a:lnTo>
                <a:lnTo>
                  <a:pt x="355219" y="201929"/>
                </a:lnTo>
                <a:lnTo>
                  <a:pt x="406145" y="184150"/>
                </a:lnTo>
                <a:lnTo>
                  <a:pt x="460120" y="167639"/>
                </a:lnTo>
                <a:lnTo>
                  <a:pt x="516890" y="152400"/>
                </a:lnTo>
                <a:lnTo>
                  <a:pt x="576580" y="137159"/>
                </a:lnTo>
                <a:lnTo>
                  <a:pt x="703833" y="109219"/>
                </a:lnTo>
                <a:lnTo>
                  <a:pt x="771144" y="96519"/>
                </a:lnTo>
                <a:lnTo>
                  <a:pt x="913003" y="73659"/>
                </a:lnTo>
                <a:lnTo>
                  <a:pt x="987170" y="63500"/>
                </a:lnTo>
                <a:lnTo>
                  <a:pt x="1141476" y="45719"/>
                </a:lnTo>
                <a:lnTo>
                  <a:pt x="1303146" y="33019"/>
                </a:lnTo>
                <a:lnTo>
                  <a:pt x="1386332" y="27939"/>
                </a:lnTo>
                <a:lnTo>
                  <a:pt x="1557401" y="20319"/>
                </a:lnTo>
                <a:lnTo>
                  <a:pt x="1966298" y="19050"/>
                </a:lnTo>
                <a:lnTo>
                  <a:pt x="1909318" y="16510"/>
                </a:lnTo>
                <a:lnTo>
                  <a:pt x="1733295" y="15239"/>
                </a:lnTo>
                <a:close/>
              </a:path>
              <a:path w="3466465" h="932179">
                <a:moveTo>
                  <a:pt x="1966298" y="19050"/>
                </a:moveTo>
                <a:lnTo>
                  <a:pt x="1733295" y="19050"/>
                </a:lnTo>
                <a:lnTo>
                  <a:pt x="1909191" y="20319"/>
                </a:lnTo>
                <a:lnTo>
                  <a:pt x="2080133" y="27939"/>
                </a:lnTo>
                <a:lnTo>
                  <a:pt x="2163445" y="33019"/>
                </a:lnTo>
                <a:lnTo>
                  <a:pt x="2324989" y="45719"/>
                </a:lnTo>
                <a:lnTo>
                  <a:pt x="2479421" y="63500"/>
                </a:lnTo>
                <a:lnTo>
                  <a:pt x="2553461" y="73659"/>
                </a:lnTo>
                <a:lnTo>
                  <a:pt x="2695321" y="96519"/>
                </a:lnTo>
                <a:lnTo>
                  <a:pt x="2762758" y="109219"/>
                </a:lnTo>
                <a:lnTo>
                  <a:pt x="2890011" y="137159"/>
                </a:lnTo>
                <a:lnTo>
                  <a:pt x="2949702" y="152400"/>
                </a:lnTo>
                <a:lnTo>
                  <a:pt x="3006597" y="167639"/>
                </a:lnTo>
                <a:lnTo>
                  <a:pt x="3060572" y="184150"/>
                </a:lnTo>
                <a:lnTo>
                  <a:pt x="3111499" y="201929"/>
                </a:lnTo>
                <a:lnTo>
                  <a:pt x="3159124" y="219709"/>
                </a:lnTo>
                <a:lnTo>
                  <a:pt x="3203702" y="237489"/>
                </a:lnTo>
                <a:lnTo>
                  <a:pt x="3244849" y="256539"/>
                </a:lnTo>
                <a:lnTo>
                  <a:pt x="3282442" y="276859"/>
                </a:lnTo>
                <a:lnTo>
                  <a:pt x="3316604" y="295909"/>
                </a:lnTo>
                <a:lnTo>
                  <a:pt x="3373501" y="337819"/>
                </a:lnTo>
                <a:lnTo>
                  <a:pt x="3414649" y="379729"/>
                </a:lnTo>
                <a:lnTo>
                  <a:pt x="3439159" y="422909"/>
                </a:lnTo>
                <a:lnTo>
                  <a:pt x="3447168" y="464819"/>
                </a:lnTo>
                <a:lnTo>
                  <a:pt x="3447168" y="467359"/>
                </a:lnTo>
                <a:lnTo>
                  <a:pt x="3439159" y="509269"/>
                </a:lnTo>
                <a:lnTo>
                  <a:pt x="3414014" y="552450"/>
                </a:lnTo>
                <a:lnTo>
                  <a:pt x="3372866" y="595629"/>
                </a:lnTo>
                <a:lnTo>
                  <a:pt x="3316097" y="636269"/>
                </a:lnTo>
                <a:lnTo>
                  <a:pt x="3282060" y="656589"/>
                </a:lnTo>
                <a:lnTo>
                  <a:pt x="3244469" y="675639"/>
                </a:lnTo>
                <a:lnTo>
                  <a:pt x="3203321" y="694689"/>
                </a:lnTo>
                <a:lnTo>
                  <a:pt x="3158871" y="712469"/>
                </a:lnTo>
                <a:lnTo>
                  <a:pt x="3111119" y="730249"/>
                </a:lnTo>
                <a:lnTo>
                  <a:pt x="3060319" y="748029"/>
                </a:lnTo>
                <a:lnTo>
                  <a:pt x="3006344" y="764539"/>
                </a:lnTo>
                <a:lnTo>
                  <a:pt x="2949574" y="779779"/>
                </a:lnTo>
                <a:lnTo>
                  <a:pt x="2889885" y="795019"/>
                </a:lnTo>
                <a:lnTo>
                  <a:pt x="2762631" y="822960"/>
                </a:lnTo>
                <a:lnTo>
                  <a:pt x="2695194" y="835660"/>
                </a:lnTo>
                <a:lnTo>
                  <a:pt x="2553335" y="858519"/>
                </a:lnTo>
                <a:lnTo>
                  <a:pt x="2479167" y="868679"/>
                </a:lnTo>
                <a:lnTo>
                  <a:pt x="2324861" y="886459"/>
                </a:lnTo>
                <a:lnTo>
                  <a:pt x="2163318" y="899159"/>
                </a:lnTo>
                <a:lnTo>
                  <a:pt x="2080006" y="904239"/>
                </a:lnTo>
                <a:lnTo>
                  <a:pt x="1908936" y="911859"/>
                </a:lnTo>
                <a:lnTo>
                  <a:pt x="1733042" y="913129"/>
                </a:lnTo>
                <a:lnTo>
                  <a:pt x="1966214" y="913129"/>
                </a:lnTo>
                <a:lnTo>
                  <a:pt x="2080259" y="908050"/>
                </a:lnTo>
                <a:lnTo>
                  <a:pt x="2163572" y="902969"/>
                </a:lnTo>
                <a:lnTo>
                  <a:pt x="2325243" y="890269"/>
                </a:lnTo>
                <a:lnTo>
                  <a:pt x="2479674" y="872489"/>
                </a:lnTo>
                <a:lnTo>
                  <a:pt x="2553970" y="862329"/>
                </a:lnTo>
                <a:lnTo>
                  <a:pt x="2695829" y="839469"/>
                </a:lnTo>
                <a:lnTo>
                  <a:pt x="2763393" y="826769"/>
                </a:lnTo>
                <a:lnTo>
                  <a:pt x="2890773" y="798829"/>
                </a:lnTo>
                <a:lnTo>
                  <a:pt x="2950591" y="783589"/>
                </a:lnTo>
                <a:lnTo>
                  <a:pt x="3007486" y="768349"/>
                </a:lnTo>
                <a:lnTo>
                  <a:pt x="3061461" y="751839"/>
                </a:lnTo>
                <a:lnTo>
                  <a:pt x="3112516" y="734060"/>
                </a:lnTo>
                <a:lnTo>
                  <a:pt x="3160268" y="716279"/>
                </a:lnTo>
                <a:lnTo>
                  <a:pt x="3204972" y="698500"/>
                </a:lnTo>
                <a:lnTo>
                  <a:pt x="3246247" y="679450"/>
                </a:lnTo>
                <a:lnTo>
                  <a:pt x="3283966" y="659129"/>
                </a:lnTo>
                <a:lnTo>
                  <a:pt x="3318255" y="638809"/>
                </a:lnTo>
                <a:lnTo>
                  <a:pt x="3375532" y="598169"/>
                </a:lnTo>
                <a:lnTo>
                  <a:pt x="3417061" y="554989"/>
                </a:lnTo>
                <a:lnTo>
                  <a:pt x="3442716" y="510539"/>
                </a:lnTo>
                <a:lnTo>
                  <a:pt x="3451098" y="467359"/>
                </a:lnTo>
                <a:lnTo>
                  <a:pt x="3451098" y="464819"/>
                </a:lnTo>
                <a:lnTo>
                  <a:pt x="3442716" y="421639"/>
                </a:lnTo>
                <a:lnTo>
                  <a:pt x="3417570" y="377189"/>
                </a:lnTo>
                <a:lnTo>
                  <a:pt x="3375786" y="335279"/>
                </a:lnTo>
                <a:lnTo>
                  <a:pt x="3318509" y="293369"/>
                </a:lnTo>
                <a:lnTo>
                  <a:pt x="3284220" y="273050"/>
                </a:lnTo>
                <a:lnTo>
                  <a:pt x="3246501" y="254000"/>
                </a:lnTo>
                <a:lnTo>
                  <a:pt x="3205226" y="234950"/>
                </a:lnTo>
                <a:lnTo>
                  <a:pt x="3160522" y="215900"/>
                </a:lnTo>
                <a:lnTo>
                  <a:pt x="3112643" y="198119"/>
                </a:lnTo>
                <a:lnTo>
                  <a:pt x="3061716" y="180339"/>
                </a:lnTo>
                <a:lnTo>
                  <a:pt x="3007614" y="163829"/>
                </a:lnTo>
                <a:lnTo>
                  <a:pt x="2950718" y="148589"/>
                </a:lnTo>
                <a:lnTo>
                  <a:pt x="2890901" y="133350"/>
                </a:lnTo>
                <a:lnTo>
                  <a:pt x="2763520" y="105409"/>
                </a:lnTo>
                <a:lnTo>
                  <a:pt x="2695956" y="92709"/>
                </a:lnTo>
                <a:lnTo>
                  <a:pt x="2553970" y="69849"/>
                </a:lnTo>
                <a:lnTo>
                  <a:pt x="2479802" y="59689"/>
                </a:lnTo>
                <a:lnTo>
                  <a:pt x="2325243" y="41910"/>
                </a:lnTo>
                <a:lnTo>
                  <a:pt x="2163698" y="29210"/>
                </a:lnTo>
                <a:lnTo>
                  <a:pt x="2080259" y="24129"/>
                </a:lnTo>
                <a:lnTo>
                  <a:pt x="1966298" y="190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1">
            <a:extLst>
              <a:ext uri="{FF2B5EF4-FFF2-40B4-BE49-F238E27FC236}">
                <a16:creationId xmlns:a16="http://schemas.microsoft.com/office/drawing/2014/main" id="{C9DCAAFF-7756-4306-9490-54E1B095B74D}"/>
              </a:ext>
            </a:extLst>
          </p:cNvPr>
          <p:cNvSpPr/>
          <p:nvPr/>
        </p:nvSpPr>
        <p:spPr>
          <a:xfrm>
            <a:off x="10318383" y="5220198"/>
            <a:ext cx="1274445" cy="811530"/>
          </a:xfrm>
          <a:custGeom>
            <a:avLst/>
            <a:gdLst/>
            <a:ahLst/>
            <a:cxnLst/>
            <a:rect l="l" t="t" r="r" b="b"/>
            <a:pathLst>
              <a:path w="1274445" h="811529">
                <a:moveTo>
                  <a:pt x="636651" y="0"/>
                </a:moveTo>
                <a:lnTo>
                  <a:pt x="572642" y="2539"/>
                </a:lnTo>
                <a:lnTo>
                  <a:pt x="479932" y="12700"/>
                </a:lnTo>
                <a:lnTo>
                  <a:pt x="421004" y="24129"/>
                </a:lnTo>
                <a:lnTo>
                  <a:pt x="364489" y="39369"/>
                </a:lnTo>
                <a:lnTo>
                  <a:pt x="310768" y="57150"/>
                </a:lnTo>
                <a:lnTo>
                  <a:pt x="260223" y="78739"/>
                </a:lnTo>
                <a:lnTo>
                  <a:pt x="213105" y="102869"/>
                </a:lnTo>
                <a:lnTo>
                  <a:pt x="169799" y="129539"/>
                </a:lnTo>
                <a:lnTo>
                  <a:pt x="130555" y="158750"/>
                </a:lnTo>
                <a:lnTo>
                  <a:pt x="95503" y="191769"/>
                </a:lnTo>
                <a:lnTo>
                  <a:pt x="65277" y="226059"/>
                </a:lnTo>
                <a:lnTo>
                  <a:pt x="40131" y="262889"/>
                </a:lnTo>
                <a:lnTo>
                  <a:pt x="20954" y="302259"/>
                </a:lnTo>
                <a:lnTo>
                  <a:pt x="7492" y="342900"/>
                </a:lnTo>
                <a:lnTo>
                  <a:pt x="761" y="386079"/>
                </a:lnTo>
                <a:lnTo>
                  <a:pt x="0" y="407669"/>
                </a:lnTo>
                <a:lnTo>
                  <a:pt x="888" y="429259"/>
                </a:lnTo>
                <a:lnTo>
                  <a:pt x="8000" y="471169"/>
                </a:lnTo>
                <a:lnTo>
                  <a:pt x="21716" y="511809"/>
                </a:lnTo>
                <a:lnTo>
                  <a:pt x="41275" y="551179"/>
                </a:lnTo>
                <a:lnTo>
                  <a:pt x="66421" y="588009"/>
                </a:lnTo>
                <a:lnTo>
                  <a:pt x="96520" y="622299"/>
                </a:lnTo>
                <a:lnTo>
                  <a:pt x="131572" y="654049"/>
                </a:lnTo>
                <a:lnTo>
                  <a:pt x="170814" y="683260"/>
                </a:lnTo>
                <a:lnTo>
                  <a:pt x="214122" y="711199"/>
                </a:lnTo>
                <a:lnTo>
                  <a:pt x="261238" y="734060"/>
                </a:lnTo>
                <a:lnTo>
                  <a:pt x="311657" y="755649"/>
                </a:lnTo>
                <a:lnTo>
                  <a:pt x="365378" y="773429"/>
                </a:lnTo>
                <a:lnTo>
                  <a:pt x="421893" y="788669"/>
                </a:lnTo>
                <a:lnTo>
                  <a:pt x="480822" y="800099"/>
                </a:lnTo>
                <a:lnTo>
                  <a:pt x="542035" y="807719"/>
                </a:lnTo>
                <a:lnTo>
                  <a:pt x="605281" y="811529"/>
                </a:lnTo>
                <a:lnTo>
                  <a:pt x="669671" y="811529"/>
                </a:lnTo>
                <a:lnTo>
                  <a:pt x="732916" y="807719"/>
                </a:lnTo>
                <a:lnTo>
                  <a:pt x="794130" y="800099"/>
                </a:lnTo>
                <a:lnTo>
                  <a:pt x="853185" y="788669"/>
                </a:lnTo>
                <a:lnTo>
                  <a:pt x="886396" y="779779"/>
                </a:lnTo>
                <a:lnTo>
                  <a:pt x="636904" y="779779"/>
                </a:lnTo>
                <a:lnTo>
                  <a:pt x="575055" y="777239"/>
                </a:lnTo>
                <a:lnTo>
                  <a:pt x="485521" y="767079"/>
                </a:lnTo>
                <a:lnTo>
                  <a:pt x="428625" y="756919"/>
                </a:lnTo>
                <a:lnTo>
                  <a:pt x="374268" y="741679"/>
                </a:lnTo>
                <a:lnTo>
                  <a:pt x="322833" y="725169"/>
                </a:lnTo>
                <a:lnTo>
                  <a:pt x="274574" y="704849"/>
                </a:lnTo>
                <a:lnTo>
                  <a:pt x="229742" y="681989"/>
                </a:lnTo>
                <a:lnTo>
                  <a:pt x="188849" y="656589"/>
                </a:lnTo>
                <a:lnTo>
                  <a:pt x="152018" y="628649"/>
                </a:lnTo>
                <a:lnTo>
                  <a:pt x="119506" y="598169"/>
                </a:lnTo>
                <a:lnTo>
                  <a:pt x="91821" y="566419"/>
                </a:lnTo>
                <a:lnTo>
                  <a:pt x="68960" y="533400"/>
                </a:lnTo>
                <a:lnTo>
                  <a:pt x="51688" y="499109"/>
                </a:lnTo>
                <a:lnTo>
                  <a:pt x="39750" y="462279"/>
                </a:lnTo>
                <a:lnTo>
                  <a:pt x="32943" y="407669"/>
                </a:lnTo>
                <a:lnTo>
                  <a:pt x="32943" y="405129"/>
                </a:lnTo>
                <a:lnTo>
                  <a:pt x="39877" y="349250"/>
                </a:lnTo>
                <a:lnTo>
                  <a:pt x="59816" y="295909"/>
                </a:lnTo>
                <a:lnTo>
                  <a:pt x="80009" y="261619"/>
                </a:lnTo>
                <a:lnTo>
                  <a:pt x="119760" y="213359"/>
                </a:lnTo>
                <a:lnTo>
                  <a:pt x="152146" y="184150"/>
                </a:lnTo>
                <a:lnTo>
                  <a:pt x="188975" y="156209"/>
                </a:lnTo>
                <a:lnTo>
                  <a:pt x="229997" y="130809"/>
                </a:lnTo>
                <a:lnTo>
                  <a:pt x="274700" y="107950"/>
                </a:lnTo>
                <a:lnTo>
                  <a:pt x="323087" y="87629"/>
                </a:lnTo>
                <a:lnTo>
                  <a:pt x="374523" y="69850"/>
                </a:lnTo>
                <a:lnTo>
                  <a:pt x="401320" y="63500"/>
                </a:lnTo>
                <a:lnTo>
                  <a:pt x="428751" y="55879"/>
                </a:lnTo>
                <a:lnTo>
                  <a:pt x="514984" y="40639"/>
                </a:lnTo>
                <a:lnTo>
                  <a:pt x="575182" y="35559"/>
                </a:lnTo>
                <a:lnTo>
                  <a:pt x="637158" y="33019"/>
                </a:lnTo>
                <a:lnTo>
                  <a:pt x="888854" y="33019"/>
                </a:lnTo>
                <a:lnTo>
                  <a:pt x="880872" y="30479"/>
                </a:lnTo>
                <a:lnTo>
                  <a:pt x="823086" y="17779"/>
                </a:lnTo>
                <a:lnTo>
                  <a:pt x="793241" y="12700"/>
                </a:lnTo>
                <a:lnTo>
                  <a:pt x="732027" y="5079"/>
                </a:lnTo>
                <a:lnTo>
                  <a:pt x="700658" y="2539"/>
                </a:lnTo>
                <a:lnTo>
                  <a:pt x="636651" y="0"/>
                </a:lnTo>
                <a:close/>
              </a:path>
              <a:path w="1274445" h="811529">
                <a:moveTo>
                  <a:pt x="888854" y="33019"/>
                </a:moveTo>
                <a:lnTo>
                  <a:pt x="637158" y="33019"/>
                </a:lnTo>
                <a:lnTo>
                  <a:pt x="699007" y="35559"/>
                </a:lnTo>
                <a:lnTo>
                  <a:pt x="759332" y="40639"/>
                </a:lnTo>
                <a:lnTo>
                  <a:pt x="845565" y="55879"/>
                </a:lnTo>
                <a:lnTo>
                  <a:pt x="925956" y="78739"/>
                </a:lnTo>
                <a:lnTo>
                  <a:pt x="975740" y="97789"/>
                </a:lnTo>
                <a:lnTo>
                  <a:pt x="1022350" y="119379"/>
                </a:lnTo>
                <a:lnTo>
                  <a:pt x="1065276" y="143509"/>
                </a:lnTo>
                <a:lnTo>
                  <a:pt x="1104264" y="170179"/>
                </a:lnTo>
                <a:lnTo>
                  <a:pt x="1138935" y="199389"/>
                </a:lnTo>
                <a:lnTo>
                  <a:pt x="1169034" y="229869"/>
                </a:lnTo>
                <a:lnTo>
                  <a:pt x="1194307" y="262889"/>
                </a:lnTo>
                <a:lnTo>
                  <a:pt x="1214374" y="295909"/>
                </a:lnTo>
                <a:lnTo>
                  <a:pt x="1229105" y="331469"/>
                </a:lnTo>
                <a:lnTo>
                  <a:pt x="1240281" y="387350"/>
                </a:lnTo>
                <a:lnTo>
                  <a:pt x="1241120" y="407669"/>
                </a:lnTo>
                <a:lnTo>
                  <a:pt x="1240408" y="425450"/>
                </a:lnTo>
                <a:lnTo>
                  <a:pt x="1228978" y="481329"/>
                </a:lnTo>
                <a:lnTo>
                  <a:pt x="1214247" y="516889"/>
                </a:lnTo>
                <a:lnTo>
                  <a:pt x="1194053" y="551179"/>
                </a:lnTo>
                <a:lnTo>
                  <a:pt x="1168907" y="582929"/>
                </a:lnTo>
                <a:lnTo>
                  <a:pt x="1138681" y="613410"/>
                </a:lnTo>
                <a:lnTo>
                  <a:pt x="1121917" y="628649"/>
                </a:lnTo>
                <a:lnTo>
                  <a:pt x="1085087" y="656589"/>
                </a:lnTo>
                <a:lnTo>
                  <a:pt x="1044066" y="681989"/>
                </a:lnTo>
                <a:lnTo>
                  <a:pt x="999362" y="704849"/>
                </a:lnTo>
                <a:lnTo>
                  <a:pt x="951102" y="725169"/>
                </a:lnTo>
                <a:lnTo>
                  <a:pt x="899667" y="741679"/>
                </a:lnTo>
                <a:lnTo>
                  <a:pt x="845311" y="756919"/>
                </a:lnTo>
                <a:lnTo>
                  <a:pt x="788415" y="767079"/>
                </a:lnTo>
                <a:lnTo>
                  <a:pt x="729233" y="774699"/>
                </a:lnTo>
                <a:lnTo>
                  <a:pt x="636904" y="779779"/>
                </a:lnTo>
                <a:lnTo>
                  <a:pt x="886396" y="779779"/>
                </a:lnTo>
                <a:lnTo>
                  <a:pt x="936878" y="764539"/>
                </a:lnTo>
                <a:lnTo>
                  <a:pt x="988949" y="745489"/>
                </a:lnTo>
                <a:lnTo>
                  <a:pt x="1037843" y="722629"/>
                </a:lnTo>
                <a:lnTo>
                  <a:pt x="1083182" y="697229"/>
                </a:lnTo>
                <a:lnTo>
                  <a:pt x="1124457" y="668019"/>
                </a:lnTo>
                <a:lnTo>
                  <a:pt x="1161668" y="637539"/>
                </a:lnTo>
                <a:lnTo>
                  <a:pt x="1194307" y="604519"/>
                </a:lnTo>
                <a:lnTo>
                  <a:pt x="1221866" y="568959"/>
                </a:lnTo>
                <a:lnTo>
                  <a:pt x="1244091" y="530859"/>
                </a:lnTo>
                <a:lnTo>
                  <a:pt x="1260728" y="490219"/>
                </a:lnTo>
                <a:lnTo>
                  <a:pt x="1270761" y="448309"/>
                </a:lnTo>
                <a:lnTo>
                  <a:pt x="1274063" y="405129"/>
                </a:lnTo>
                <a:lnTo>
                  <a:pt x="1273048" y="383539"/>
                </a:lnTo>
                <a:lnTo>
                  <a:pt x="1266062" y="341629"/>
                </a:lnTo>
                <a:lnTo>
                  <a:pt x="1252347" y="299719"/>
                </a:lnTo>
                <a:lnTo>
                  <a:pt x="1232788" y="261619"/>
                </a:lnTo>
                <a:lnTo>
                  <a:pt x="1207770" y="224789"/>
                </a:lnTo>
                <a:lnTo>
                  <a:pt x="1177416" y="190500"/>
                </a:lnTo>
                <a:lnTo>
                  <a:pt x="1142618" y="158750"/>
                </a:lnTo>
                <a:lnTo>
                  <a:pt x="1103249" y="128269"/>
                </a:lnTo>
                <a:lnTo>
                  <a:pt x="1082166" y="115569"/>
                </a:lnTo>
                <a:lnTo>
                  <a:pt x="1059941" y="101600"/>
                </a:lnTo>
                <a:lnTo>
                  <a:pt x="1036827" y="90169"/>
                </a:lnTo>
                <a:lnTo>
                  <a:pt x="1012825" y="77469"/>
                </a:lnTo>
                <a:lnTo>
                  <a:pt x="988059" y="67309"/>
                </a:lnTo>
                <a:lnTo>
                  <a:pt x="962405" y="57150"/>
                </a:lnTo>
                <a:lnTo>
                  <a:pt x="935989" y="46989"/>
                </a:lnTo>
                <a:lnTo>
                  <a:pt x="908811" y="39369"/>
                </a:lnTo>
                <a:lnTo>
                  <a:pt x="888854" y="33019"/>
                </a:lnTo>
                <a:close/>
              </a:path>
              <a:path w="1274445" h="811529">
                <a:moveTo>
                  <a:pt x="668147" y="44450"/>
                </a:moveTo>
                <a:lnTo>
                  <a:pt x="606551" y="44450"/>
                </a:lnTo>
                <a:lnTo>
                  <a:pt x="576072" y="45719"/>
                </a:lnTo>
                <a:lnTo>
                  <a:pt x="487552" y="55879"/>
                </a:lnTo>
                <a:lnTo>
                  <a:pt x="404240" y="73659"/>
                </a:lnTo>
                <a:lnTo>
                  <a:pt x="352043" y="88900"/>
                </a:lnTo>
                <a:lnTo>
                  <a:pt x="302895" y="107950"/>
                </a:lnTo>
                <a:lnTo>
                  <a:pt x="257048" y="128269"/>
                </a:lnTo>
                <a:lnTo>
                  <a:pt x="235584" y="140969"/>
                </a:lnTo>
                <a:lnTo>
                  <a:pt x="215010" y="152400"/>
                </a:lnTo>
                <a:lnTo>
                  <a:pt x="195452" y="165100"/>
                </a:lnTo>
                <a:lnTo>
                  <a:pt x="176910" y="179069"/>
                </a:lnTo>
                <a:lnTo>
                  <a:pt x="159384" y="191769"/>
                </a:lnTo>
                <a:lnTo>
                  <a:pt x="143001" y="207009"/>
                </a:lnTo>
                <a:lnTo>
                  <a:pt x="127761" y="220979"/>
                </a:lnTo>
                <a:lnTo>
                  <a:pt x="113791" y="236219"/>
                </a:lnTo>
                <a:lnTo>
                  <a:pt x="89280" y="267969"/>
                </a:lnTo>
                <a:lnTo>
                  <a:pt x="69850" y="300989"/>
                </a:lnTo>
                <a:lnTo>
                  <a:pt x="50673" y="351789"/>
                </a:lnTo>
                <a:lnTo>
                  <a:pt x="43941" y="405129"/>
                </a:lnTo>
                <a:lnTo>
                  <a:pt x="44576" y="424179"/>
                </a:lnTo>
                <a:lnTo>
                  <a:pt x="55245" y="476250"/>
                </a:lnTo>
                <a:lnTo>
                  <a:pt x="78231" y="527050"/>
                </a:lnTo>
                <a:lnTo>
                  <a:pt x="100202" y="560069"/>
                </a:lnTo>
                <a:lnTo>
                  <a:pt x="127253" y="590550"/>
                </a:lnTo>
                <a:lnTo>
                  <a:pt x="158750" y="619760"/>
                </a:lnTo>
                <a:lnTo>
                  <a:pt x="194817" y="646429"/>
                </a:lnTo>
                <a:lnTo>
                  <a:pt x="234950" y="671829"/>
                </a:lnTo>
                <a:lnTo>
                  <a:pt x="279018" y="694689"/>
                </a:lnTo>
                <a:lnTo>
                  <a:pt x="326516" y="713739"/>
                </a:lnTo>
                <a:lnTo>
                  <a:pt x="351535" y="723899"/>
                </a:lnTo>
                <a:lnTo>
                  <a:pt x="403732" y="739139"/>
                </a:lnTo>
                <a:lnTo>
                  <a:pt x="458597" y="751839"/>
                </a:lnTo>
                <a:lnTo>
                  <a:pt x="516000" y="760729"/>
                </a:lnTo>
                <a:lnTo>
                  <a:pt x="575563" y="765809"/>
                </a:lnTo>
                <a:lnTo>
                  <a:pt x="636777" y="768349"/>
                </a:lnTo>
                <a:lnTo>
                  <a:pt x="697991" y="765809"/>
                </a:lnTo>
                <a:lnTo>
                  <a:pt x="757554" y="760729"/>
                </a:lnTo>
                <a:lnTo>
                  <a:pt x="786510" y="756919"/>
                </a:lnTo>
                <a:lnTo>
                  <a:pt x="606171" y="756919"/>
                </a:lnTo>
                <a:lnTo>
                  <a:pt x="576072" y="755649"/>
                </a:lnTo>
                <a:lnTo>
                  <a:pt x="546353" y="753109"/>
                </a:lnTo>
                <a:lnTo>
                  <a:pt x="488568" y="745489"/>
                </a:lnTo>
                <a:lnTo>
                  <a:pt x="433070" y="735329"/>
                </a:lnTo>
                <a:lnTo>
                  <a:pt x="406273" y="727710"/>
                </a:lnTo>
                <a:lnTo>
                  <a:pt x="380237" y="721360"/>
                </a:lnTo>
                <a:lnTo>
                  <a:pt x="306324" y="694689"/>
                </a:lnTo>
                <a:lnTo>
                  <a:pt x="261365" y="673099"/>
                </a:lnTo>
                <a:lnTo>
                  <a:pt x="219963" y="650239"/>
                </a:lnTo>
                <a:lnTo>
                  <a:pt x="182752" y="624839"/>
                </a:lnTo>
                <a:lnTo>
                  <a:pt x="149605" y="596900"/>
                </a:lnTo>
                <a:lnTo>
                  <a:pt x="121284" y="567689"/>
                </a:lnTo>
                <a:lnTo>
                  <a:pt x="97535" y="537209"/>
                </a:lnTo>
                <a:lnTo>
                  <a:pt x="71627" y="488950"/>
                </a:lnTo>
                <a:lnTo>
                  <a:pt x="57530" y="439419"/>
                </a:lnTo>
                <a:lnTo>
                  <a:pt x="54863" y="405129"/>
                </a:lnTo>
                <a:lnTo>
                  <a:pt x="55625" y="387350"/>
                </a:lnTo>
                <a:lnTo>
                  <a:pt x="66293" y="337819"/>
                </a:lnTo>
                <a:lnTo>
                  <a:pt x="88518" y="289559"/>
                </a:lnTo>
                <a:lnTo>
                  <a:pt x="122300" y="243839"/>
                </a:lnTo>
                <a:lnTo>
                  <a:pt x="150622" y="214629"/>
                </a:lnTo>
                <a:lnTo>
                  <a:pt x="183768" y="186689"/>
                </a:lnTo>
                <a:lnTo>
                  <a:pt x="220979" y="161289"/>
                </a:lnTo>
                <a:lnTo>
                  <a:pt x="262254" y="138429"/>
                </a:lnTo>
                <a:lnTo>
                  <a:pt x="307212" y="118109"/>
                </a:lnTo>
                <a:lnTo>
                  <a:pt x="355726" y="99059"/>
                </a:lnTo>
                <a:lnTo>
                  <a:pt x="407288" y="83819"/>
                </a:lnTo>
                <a:lnTo>
                  <a:pt x="518032" y="62229"/>
                </a:lnTo>
                <a:lnTo>
                  <a:pt x="576833" y="57150"/>
                </a:lnTo>
                <a:lnTo>
                  <a:pt x="607059" y="55879"/>
                </a:lnTo>
                <a:lnTo>
                  <a:pt x="787146" y="55879"/>
                </a:lnTo>
                <a:lnTo>
                  <a:pt x="728599" y="48259"/>
                </a:lnTo>
                <a:lnTo>
                  <a:pt x="698500" y="46989"/>
                </a:lnTo>
                <a:lnTo>
                  <a:pt x="668147" y="44450"/>
                </a:lnTo>
                <a:close/>
              </a:path>
              <a:path w="1274445" h="811529">
                <a:moveTo>
                  <a:pt x="787146" y="55879"/>
                </a:moveTo>
                <a:lnTo>
                  <a:pt x="667892" y="55879"/>
                </a:lnTo>
                <a:lnTo>
                  <a:pt x="697991" y="57150"/>
                </a:lnTo>
                <a:lnTo>
                  <a:pt x="727709" y="59689"/>
                </a:lnTo>
                <a:lnTo>
                  <a:pt x="785622" y="67309"/>
                </a:lnTo>
                <a:lnTo>
                  <a:pt x="841121" y="77469"/>
                </a:lnTo>
                <a:lnTo>
                  <a:pt x="893952" y="91439"/>
                </a:lnTo>
                <a:lnTo>
                  <a:pt x="919226" y="100329"/>
                </a:lnTo>
                <a:lnTo>
                  <a:pt x="943990" y="107950"/>
                </a:lnTo>
                <a:lnTo>
                  <a:pt x="990726" y="128269"/>
                </a:lnTo>
                <a:lnTo>
                  <a:pt x="1033906" y="149859"/>
                </a:lnTo>
                <a:lnTo>
                  <a:pt x="1073150" y="175259"/>
                </a:lnTo>
                <a:lnTo>
                  <a:pt x="1108582" y="201929"/>
                </a:lnTo>
                <a:lnTo>
                  <a:pt x="1139189" y="229869"/>
                </a:lnTo>
                <a:lnTo>
                  <a:pt x="1165225" y="260350"/>
                </a:lnTo>
                <a:lnTo>
                  <a:pt x="1194942" y="307339"/>
                </a:lnTo>
                <a:lnTo>
                  <a:pt x="1213103" y="356869"/>
                </a:lnTo>
                <a:lnTo>
                  <a:pt x="1219200" y="407669"/>
                </a:lnTo>
                <a:lnTo>
                  <a:pt x="1218437" y="424179"/>
                </a:lnTo>
                <a:lnTo>
                  <a:pt x="1207770" y="474979"/>
                </a:lnTo>
                <a:lnTo>
                  <a:pt x="1185417" y="523239"/>
                </a:lnTo>
                <a:lnTo>
                  <a:pt x="1151889" y="568959"/>
                </a:lnTo>
                <a:lnTo>
                  <a:pt x="1123441" y="598169"/>
                </a:lnTo>
                <a:lnTo>
                  <a:pt x="1090422" y="624839"/>
                </a:lnTo>
                <a:lnTo>
                  <a:pt x="1072260" y="638810"/>
                </a:lnTo>
                <a:lnTo>
                  <a:pt x="1053083" y="650239"/>
                </a:lnTo>
                <a:lnTo>
                  <a:pt x="1033017" y="662939"/>
                </a:lnTo>
                <a:lnTo>
                  <a:pt x="1011808" y="674369"/>
                </a:lnTo>
                <a:lnTo>
                  <a:pt x="966724" y="694689"/>
                </a:lnTo>
                <a:lnTo>
                  <a:pt x="918336" y="713739"/>
                </a:lnTo>
                <a:lnTo>
                  <a:pt x="866901" y="728979"/>
                </a:lnTo>
                <a:lnTo>
                  <a:pt x="784478" y="745489"/>
                </a:lnTo>
                <a:lnTo>
                  <a:pt x="726821" y="753109"/>
                </a:lnTo>
                <a:lnTo>
                  <a:pt x="667003" y="756919"/>
                </a:lnTo>
                <a:lnTo>
                  <a:pt x="786510" y="756919"/>
                </a:lnTo>
                <a:lnTo>
                  <a:pt x="869823" y="739139"/>
                </a:lnTo>
                <a:lnTo>
                  <a:pt x="922020" y="723899"/>
                </a:lnTo>
                <a:lnTo>
                  <a:pt x="971168" y="704849"/>
                </a:lnTo>
                <a:lnTo>
                  <a:pt x="1017015" y="683260"/>
                </a:lnTo>
                <a:lnTo>
                  <a:pt x="1059179" y="660399"/>
                </a:lnTo>
                <a:lnTo>
                  <a:pt x="1097279" y="633729"/>
                </a:lnTo>
                <a:lnTo>
                  <a:pt x="1131061" y="605789"/>
                </a:lnTo>
                <a:lnTo>
                  <a:pt x="1160399" y="576579"/>
                </a:lnTo>
                <a:lnTo>
                  <a:pt x="1184782" y="544829"/>
                </a:lnTo>
                <a:lnTo>
                  <a:pt x="1204213" y="511809"/>
                </a:lnTo>
                <a:lnTo>
                  <a:pt x="1223390" y="461009"/>
                </a:lnTo>
                <a:lnTo>
                  <a:pt x="1230122" y="407669"/>
                </a:lnTo>
                <a:lnTo>
                  <a:pt x="1229359" y="388619"/>
                </a:lnTo>
                <a:lnTo>
                  <a:pt x="1218818" y="335279"/>
                </a:lnTo>
                <a:lnTo>
                  <a:pt x="1195831" y="284479"/>
                </a:lnTo>
                <a:lnTo>
                  <a:pt x="1173733" y="252729"/>
                </a:lnTo>
                <a:lnTo>
                  <a:pt x="1146809" y="222250"/>
                </a:lnTo>
                <a:lnTo>
                  <a:pt x="1115313" y="193039"/>
                </a:lnTo>
                <a:lnTo>
                  <a:pt x="1079246" y="165100"/>
                </a:lnTo>
                <a:lnTo>
                  <a:pt x="1039113" y="140969"/>
                </a:lnTo>
                <a:lnTo>
                  <a:pt x="995172" y="118109"/>
                </a:lnTo>
                <a:lnTo>
                  <a:pt x="947674" y="97789"/>
                </a:lnTo>
                <a:lnTo>
                  <a:pt x="870330" y="73659"/>
                </a:lnTo>
                <a:lnTo>
                  <a:pt x="815339" y="60959"/>
                </a:lnTo>
                <a:lnTo>
                  <a:pt x="787146" y="558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8">
            <a:extLst>
              <a:ext uri="{FF2B5EF4-FFF2-40B4-BE49-F238E27FC236}">
                <a16:creationId xmlns:a16="http://schemas.microsoft.com/office/drawing/2014/main" id="{655A5B5B-EF34-4224-9227-B903FBF35183}"/>
              </a:ext>
            </a:extLst>
          </p:cNvPr>
          <p:cNvSpPr/>
          <p:nvPr/>
        </p:nvSpPr>
        <p:spPr>
          <a:xfrm>
            <a:off x="10266298" y="873252"/>
            <a:ext cx="1198245" cy="967740"/>
          </a:xfrm>
          <a:custGeom>
            <a:avLst/>
            <a:gdLst/>
            <a:ahLst/>
            <a:cxnLst/>
            <a:rect l="l" t="t" r="r" b="b"/>
            <a:pathLst>
              <a:path w="1198245" h="967739">
                <a:moveTo>
                  <a:pt x="598424" y="0"/>
                </a:moveTo>
                <a:lnTo>
                  <a:pt x="537591" y="2539"/>
                </a:lnTo>
                <a:lnTo>
                  <a:pt x="478790" y="10159"/>
                </a:lnTo>
                <a:lnTo>
                  <a:pt x="421767" y="21589"/>
                </a:lnTo>
                <a:lnTo>
                  <a:pt x="367030" y="38100"/>
                </a:lnTo>
                <a:lnTo>
                  <a:pt x="314960" y="58420"/>
                </a:lnTo>
                <a:lnTo>
                  <a:pt x="265684" y="82550"/>
                </a:lnTo>
                <a:lnTo>
                  <a:pt x="219710" y="109220"/>
                </a:lnTo>
                <a:lnTo>
                  <a:pt x="177038" y="140970"/>
                </a:lnTo>
                <a:lnTo>
                  <a:pt x="138302" y="175260"/>
                </a:lnTo>
                <a:lnTo>
                  <a:pt x="103632" y="212089"/>
                </a:lnTo>
                <a:lnTo>
                  <a:pt x="73279" y="252729"/>
                </a:lnTo>
                <a:lnTo>
                  <a:pt x="47625" y="294639"/>
                </a:lnTo>
                <a:lnTo>
                  <a:pt x="27305" y="339089"/>
                </a:lnTo>
                <a:lnTo>
                  <a:pt x="12192" y="386079"/>
                </a:lnTo>
                <a:lnTo>
                  <a:pt x="3048" y="435610"/>
                </a:lnTo>
                <a:lnTo>
                  <a:pt x="0" y="485139"/>
                </a:lnTo>
                <a:lnTo>
                  <a:pt x="762" y="510539"/>
                </a:lnTo>
                <a:lnTo>
                  <a:pt x="7112" y="560069"/>
                </a:lnTo>
                <a:lnTo>
                  <a:pt x="19558" y="608329"/>
                </a:lnTo>
                <a:lnTo>
                  <a:pt x="37465" y="654050"/>
                </a:lnTo>
                <a:lnTo>
                  <a:pt x="60579" y="697229"/>
                </a:lnTo>
                <a:lnTo>
                  <a:pt x="88773" y="737869"/>
                </a:lnTo>
                <a:lnTo>
                  <a:pt x="121412" y="777239"/>
                </a:lnTo>
                <a:lnTo>
                  <a:pt x="158242" y="812800"/>
                </a:lnTo>
                <a:lnTo>
                  <a:pt x="199009" y="844550"/>
                </a:lnTo>
                <a:lnTo>
                  <a:pt x="243332" y="873760"/>
                </a:lnTo>
                <a:lnTo>
                  <a:pt x="291084" y="899160"/>
                </a:lnTo>
                <a:lnTo>
                  <a:pt x="316102" y="911860"/>
                </a:lnTo>
                <a:lnTo>
                  <a:pt x="395224" y="939800"/>
                </a:lnTo>
                <a:lnTo>
                  <a:pt x="450976" y="953769"/>
                </a:lnTo>
                <a:lnTo>
                  <a:pt x="538734" y="966469"/>
                </a:lnTo>
                <a:lnTo>
                  <a:pt x="568960" y="967739"/>
                </a:lnTo>
                <a:lnTo>
                  <a:pt x="630047" y="967739"/>
                </a:lnTo>
                <a:lnTo>
                  <a:pt x="719074" y="958850"/>
                </a:lnTo>
                <a:lnTo>
                  <a:pt x="776097" y="947419"/>
                </a:lnTo>
                <a:lnTo>
                  <a:pt x="815303" y="935989"/>
                </a:lnTo>
                <a:lnTo>
                  <a:pt x="598805" y="935989"/>
                </a:lnTo>
                <a:lnTo>
                  <a:pt x="540766" y="933450"/>
                </a:lnTo>
                <a:lnTo>
                  <a:pt x="484505" y="925829"/>
                </a:lnTo>
                <a:lnTo>
                  <a:pt x="403860" y="908050"/>
                </a:lnTo>
                <a:lnTo>
                  <a:pt x="353060" y="890269"/>
                </a:lnTo>
                <a:lnTo>
                  <a:pt x="304926" y="869950"/>
                </a:lnTo>
                <a:lnTo>
                  <a:pt x="259715" y="845819"/>
                </a:lnTo>
                <a:lnTo>
                  <a:pt x="217805" y="817879"/>
                </a:lnTo>
                <a:lnTo>
                  <a:pt x="179450" y="787400"/>
                </a:lnTo>
                <a:lnTo>
                  <a:pt x="144907" y="754379"/>
                </a:lnTo>
                <a:lnTo>
                  <a:pt x="114554" y="717550"/>
                </a:lnTo>
                <a:lnTo>
                  <a:pt x="88519" y="679450"/>
                </a:lnTo>
                <a:lnTo>
                  <a:pt x="67056" y="638810"/>
                </a:lnTo>
                <a:lnTo>
                  <a:pt x="50673" y="596900"/>
                </a:lnTo>
                <a:lnTo>
                  <a:pt x="39370" y="552450"/>
                </a:lnTo>
                <a:lnTo>
                  <a:pt x="33655" y="508000"/>
                </a:lnTo>
                <a:lnTo>
                  <a:pt x="32893" y="483869"/>
                </a:lnTo>
                <a:lnTo>
                  <a:pt x="33655" y="461010"/>
                </a:lnTo>
                <a:lnTo>
                  <a:pt x="39497" y="415289"/>
                </a:lnTo>
                <a:lnTo>
                  <a:pt x="50673" y="372110"/>
                </a:lnTo>
                <a:lnTo>
                  <a:pt x="67183" y="330200"/>
                </a:lnTo>
                <a:lnTo>
                  <a:pt x="88646" y="289560"/>
                </a:lnTo>
                <a:lnTo>
                  <a:pt x="114681" y="251460"/>
                </a:lnTo>
                <a:lnTo>
                  <a:pt x="145034" y="214629"/>
                </a:lnTo>
                <a:lnTo>
                  <a:pt x="179705" y="181610"/>
                </a:lnTo>
                <a:lnTo>
                  <a:pt x="218059" y="151129"/>
                </a:lnTo>
                <a:lnTo>
                  <a:pt x="259842" y="123189"/>
                </a:lnTo>
                <a:lnTo>
                  <a:pt x="305054" y="99059"/>
                </a:lnTo>
                <a:lnTo>
                  <a:pt x="353314" y="78739"/>
                </a:lnTo>
                <a:lnTo>
                  <a:pt x="378333" y="68579"/>
                </a:lnTo>
                <a:lnTo>
                  <a:pt x="430402" y="53339"/>
                </a:lnTo>
                <a:lnTo>
                  <a:pt x="484759" y="43179"/>
                </a:lnTo>
                <a:lnTo>
                  <a:pt x="541020" y="35559"/>
                </a:lnTo>
                <a:lnTo>
                  <a:pt x="599059" y="33020"/>
                </a:lnTo>
                <a:lnTo>
                  <a:pt x="814233" y="33020"/>
                </a:lnTo>
                <a:lnTo>
                  <a:pt x="802640" y="29209"/>
                </a:lnTo>
                <a:lnTo>
                  <a:pt x="774954" y="21589"/>
                </a:lnTo>
                <a:lnTo>
                  <a:pt x="746760" y="15239"/>
                </a:lnTo>
                <a:lnTo>
                  <a:pt x="717931" y="10159"/>
                </a:lnTo>
                <a:lnTo>
                  <a:pt x="659130" y="2539"/>
                </a:lnTo>
                <a:lnTo>
                  <a:pt x="598424" y="0"/>
                </a:lnTo>
                <a:close/>
              </a:path>
              <a:path w="1198245" h="967739">
                <a:moveTo>
                  <a:pt x="814233" y="33020"/>
                </a:moveTo>
                <a:lnTo>
                  <a:pt x="599059" y="33020"/>
                </a:lnTo>
                <a:lnTo>
                  <a:pt x="657098" y="35559"/>
                </a:lnTo>
                <a:lnTo>
                  <a:pt x="713359" y="43179"/>
                </a:lnTo>
                <a:lnTo>
                  <a:pt x="767588" y="53339"/>
                </a:lnTo>
                <a:lnTo>
                  <a:pt x="819785" y="69850"/>
                </a:lnTo>
                <a:lnTo>
                  <a:pt x="869315" y="87629"/>
                </a:lnTo>
                <a:lnTo>
                  <a:pt x="916051" y="110489"/>
                </a:lnTo>
                <a:lnTo>
                  <a:pt x="959612" y="137159"/>
                </a:lnTo>
                <a:lnTo>
                  <a:pt x="999744" y="166369"/>
                </a:lnTo>
                <a:lnTo>
                  <a:pt x="1036193" y="198119"/>
                </a:lnTo>
                <a:lnTo>
                  <a:pt x="1052957" y="215900"/>
                </a:lnTo>
                <a:lnTo>
                  <a:pt x="1068705" y="232410"/>
                </a:lnTo>
                <a:lnTo>
                  <a:pt x="1097026" y="270510"/>
                </a:lnTo>
                <a:lnTo>
                  <a:pt x="1120775" y="309879"/>
                </a:lnTo>
                <a:lnTo>
                  <a:pt x="1139698" y="350519"/>
                </a:lnTo>
                <a:lnTo>
                  <a:pt x="1153541" y="393700"/>
                </a:lnTo>
                <a:lnTo>
                  <a:pt x="1162050" y="438150"/>
                </a:lnTo>
                <a:lnTo>
                  <a:pt x="1164971" y="485139"/>
                </a:lnTo>
                <a:lnTo>
                  <a:pt x="1164209" y="508000"/>
                </a:lnTo>
                <a:lnTo>
                  <a:pt x="1158367" y="553719"/>
                </a:lnTo>
                <a:lnTo>
                  <a:pt x="1147191" y="596900"/>
                </a:lnTo>
                <a:lnTo>
                  <a:pt x="1130681" y="638810"/>
                </a:lnTo>
                <a:lnTo>
                  <a:pt x="1109218" y="679450"/>
                </a:lnTo>
                <a:lnTo>
                  <a:pt x="1083183" y="717550"/>
                </a:lnTo>
                <a:lnTo>
                  <a:pt x="1052830" y="754379"/>
                </a:lnTo>
                <a:lnTo>
                  <a:pt x="1018159" y="787400"/>
                </a:lnTo>
                <a:lnTo>
                  <a:pt x="979805" y="817879"/>
                </a:lnTo>
                <a:lnTo>
                  <a:pt x="938022" y="845819"/>
                </a:lnTo>
                <a:lnTo>
                  <a:pt x="892810" y="869950"/>
                </a:lnTo>
                <a:lnTo>
                  <a:pt x="844550" y="890269"/>
                </a:lnTo>
                <a:lnTo>
                  <a:pt x="819531" y="900429"/>
                </a:lnTo>
                <a:lnTo>
                  <a:pt x="767461" y="915669"/>
                </a:lnTo>
                <a:lnTo>
                  <a:pt x="713105" y="925829"/>
                </a:lnTo>
                <a:lnTo>
                  <a:pt x="656844" y="933450"/>
                </a:lnTo>
                <a:lnTo>
                  <a:pt x="598805" y="935989"/>
                </a:lnTo>
                <a:lnTo>
                  <a:pt x="815303" y="935989"/>
                </a:lnTo>
                <a:lnTo>
                  <a:pt x="882904" y="910589"/>
                </a:lnTo>
                <a:lnTo>
                  <a:pt x="932052" y="886460"/>
                </a:lnTo>
                <a:lnTo>
                  <a:pt x="978154" y="859789"/>
                </a:lnTo>
                <a:lnTo>
                  <a:pt x="1020826" y="828039"/>
                </a:lnTo>
                <a:lnTo>
                  <a:pt x="1059561" y="793750"/>
                </a:lnTo>
                <a:lnTo>
                  <a:pt x="1094232" y="756919"/>
                </a:lnTo>
                <a:lnTo>
                  <a:pt x="1124712" y="716279"/>
                </a:lnTo>
                <a:lnTo>
                  <a:pt x="1150239" y="674369"/>
                </a:lnTo>
                <a:lnTo>
                  <a:pt x="1170686" y="629919"/>
                </a:lnTo>
                <a:lnTo>
                  <a:pt x="1185672" y="582929"/>
                </a:lnTo>
                <a:lnTo>
                  <a:pt x="1194816" y="533400"/>
                </a:lnTo>
                <a:lnTo>
                  <a:pt x="1197864" y="483869"/>
                </a:lnTo>
                <a:lnTo>
                  <a:pt x="1197102" y="458469"/>
                </a:lnTo>
                <a:lnTo>
                  <a:pt x="1190752" y="408939"/>
                </a:lnTo>
                <a:lnTo>
                  <a:pt x="1178306" y="360679"/>
                </a:lnTo>
                <a:lnTo>
                  <a:pt x="1160399" y="314960"/>
                </a:lnTo>
                <a:lnTo>
                  <a:pt x="1137158" y="271779"/>
                </a:lnTo>
                <a:lnTo>
                  <a:pt x="1109091" y="231139"/>
                </a:lnTo>
                <a:lnTo>
                  <a:pt x="1076452" y="191769"/>
                </a:lnTo>
                <a:lnTo>
                  <a:pt x="1039622" y="156210"/>
                </a:lnTo>
                <a:lnTo>
                  <a:pt x="998855" y="124459"/>
                </a:lnTo>
                <a:lnTo>
                  <a:pt x="954532" y="95250"/>
                </a:lnTo>
                <a:lnTo>
                  <a:pt x="906780" y="69850"/>
                </a:lnTo>
                <a:lnTo>
                  <a:pt x="881761" y="57150"/>
                </a:lnTo>
                <a:lnTo>
                  <a:pt x="855980" y="46989"/>
                </a:lnTo>
                <a:lnTo>
                  <a:pt x="814233" y="33020"/>
                </a:lnTo>
                <a:close/>
              </a:path>
              <a:path w="1198245" h="967739">
                <a:moveTo>
                  <a:pt x="599313" y="44450"/>
                </a:moveTo>
                <a:lnTo>
                  <a:pt x="542163" y="46989"/>
                </a:lnTo>
                <a:lnTo>
                  <a:pt x="486791" y="53339"/>
                </a:lnTo>
                <a:lnTo>
                  <a:pt x="407289" y="71120"/>
                </a:lnTo>
                <a:lnTo>
                  <a:pt x="333375" y="97789"/>
                </a:lnTo>
                <a:lnTo>
                  <a:pt x="287527" y="120650"/>
                </a:lnTo>
                <a:lnTo>
                  <a:pt x="244729" y="146050"/>
                </a:lnTo>
                <a:lnTo>
                  <a:pt x="205359" y="173989"/>
                </a:lnTo>
                <a:lnTo>
                  <a:pt x="169672" y="205739"/>
                </a:lnTo>
                <a:lnTo>
                  <a:pt x="137922" y="240029"/>
                </a:lnTo>
                <a:lnTo>
                  <a:pt x="110236" y="275589"/>
                </a:lnTo>
                <a:lnTo>
                  <a:pt x="87122" y="313689"/>
                </a:lnTo>
                <a:lnTo>
                  <a:pt x="68707" y="354329"/>
                </a:lnTo>
                <a:lnTo>
                  <a:pt x="55118" y="396239"/>
                </a:lnTo>
                <a:lnTo>
                  <a:pt x="46863" y="439419"/>
                </a:lnTo>
                <a:lnTo>
                  <a:pt x="43942" y="483869"/>
                </a:lnTo>
                <a:lnTo>
                  <a:pt x="44576" y="506729"/>
                </a:lnTo>
                <a:lnTo>
                  <a:pt x="50038" y="549910"/>
                </a:lnTo>
                <a:lnTo>
                  <a:pt x="60960" y="593089"/>
                </a:lnTo>
                <a:lnTo>
                  <a:pt x="76962" y="633729"/>
                </a:lnTo>
                <a:lnTo>
                  <a:pt x="97790" y="673100"/>
                </a:lnTo>
                <a:lnTo>
                  <a:pt x="123063" y="711200"/>
                </a:lnTo>
                <a:lnTo>
                  <a:pt x="152781" y="745489"/>
                </a:lnTo>
                <a:lnTo>
                  <a:pt x="169037" y="763269"/>
                </a:lnTo>
                <a:lnTo>
                  <a:pt x="204724" y="793750"/>
                </a:lnTo>
                <a:lnTo>
                  <a:pt x="244094" y="822960"/>
                </a:lnTo>
                <a:lnTo>
                  <a:pt x="286893" y="848360"/>
                </a:lnTo>
                <a:lnTo>
                  <a:pt x="332740" y="869950"/>
                </a:lnTo>
                <a:lnTo>
                  <a:pt x="381381" y="889000"/>
                </a:lnTo>
                <a:lnTo>
                  <a:pt x="432689" y="904239"/>
                </a:lnTo>
                <a:lnTo>
                  <a:pt x="486156" y="915669"/>
                </a:lnTo>
                <a:lnTo>
                  <a:pt x="541527" y="922019"/>
                </a:lnTo>
                <a:lnTo>
                  <a:pt x="598551" y="924560"/>
                </a:lnTo>
                <a:lnTo>
                  <a:pt x="655827" y="922019"/>
                </a:lnTo>
                <a:lnTo>
                  <a:pt x="683641" y="919479"/>
                </a:lnTo>
                <a:lnTo>
                  <a:pt x="711073" y="915669"/>
                </a:lnTo>
                <a:lnTo>
                  <a:pt x="724598" y="913129"/>
                </a:lnTo>
                <a:lnTo>
                  <a:pt x="569976" y="913129"/>
                </a:lnTo>
                <a:lnTo>
                  <a:pt x="514604" y="908050"/>
                </a:lnTo>
                <a:lnTo>
                  <a:pt x="435101" y="894079"/>
                </a:lnTo>
                <a:lnTo>
                  <a:pt x="384683" y="878839"/>
                </a:lnTo>
                <a:lnTo>
                  <a:pt x="336931" y="859789"/>
                </a:lnTo>
                <a:lnTo>
                  <a:pt x="291846" y="838200"/>
                </a:lnTo>
                <a:lnTo>
                  <a:pt x="249936" y="812800"/>
                </a:lnTo>
                <a:lnTo>
                  <a:pt x="230377" y="800100"/>
                </a:lnTo>
                <a:lnTo>
                  <a:pt x="193675" y="770889"/>
                </a:lnTo>
                <a:lnTo>
                  <a:pt x="160527" y="737869"/>
                </a:lnTo>
                <a:lnTo>
                  <a:pt x="131699" y="703579"/>
                </a:lnTo>
                <a:lnTo>
                  <a:pt x="107061" y="668019"/>
                </a:lnTo>
                <a:lnTo>
                  <a:pt x="86741" y="629919"/>
                </a:lnTo>
                <a:lnTo>
                  <a:pt x="71374" y="589279"/>
                </a:lnTo>
                <a:lnTo>
                  <a:pt x="60833" y="548639"/>
                </a:lnTo>
                <a:lnTo>
                  <a:pt x="55625" y="505460"/>
                </a:lnTo>
                <a:lnTo>
                  <a:pt x="54864" y="483869"/>
                </a:lnTo>
                <a:lnTo>
                  <a:pt x="55625" y="462279"/>
                </a:lnTo>
                <a:lnTo>
                  <a:pt x="61214" y="419100"/>
                </a:lnTo>
                <a:lnTo>
                  <a:pt x="71882" y="378460"/>
                </a:lnTo>
                <a:lnTo>
                  <a:pt x="87502" y="337819"/>
                </a:lnTo>
                <a:lnTo>
                  <a:pt x="107696" y="299719"/>
                </a:lnTo>
                <a:lnTo>
                  <a:pt x="132461" y="264160"/>
                </a:lnTo>
                <a:lnTo>
                  <a:pt x="161544" y="229869"/>
                </a:lnTo>
                <a:lnTo>
                  <a:pt x="194564" y="198119"/>
                </a:lnTo>
                <a:lnTo>
                  <a:pt x="231267" y="168910"/>
                </a:lnTo>
                <a:lnTo>
                  <a:pt x="271525" y="142239"/>
                </a:lnTo>
                <a:lnTo>
                  <a:pt x="315087" y="118109"/>
                </a:lnTo>
                <a:lnTo>
                  <a:pt x="361569" y="99059"/>
                </a:lnTo>
                <a:lnTo>
                  <a:pt x="410591" y="82550"/>
                </a:lnTo>
                <a:lnTo>
                  <a:pt x="488823" y="64770"/>
                </a:lnTo>
                <a:lnTo>
                  <a:pt x="543306" y="57150"/>
                </a:lnTo>
                <a:lnTo>
                  <a:pt x="571119" y="55879"/>
                </a:lnTo>
                <a:lnTo>
                  <a:pt x="725233" y="55879"/>
                </a:lnTo>
                <a:lnTo>
                  <a:pt x="711708" y="53339"/>
                </a:lnTo>
                <a:lnTo>
                  <a:pt x="684402" y="49529"/>
                </a:lnTo>
                <a:lnTo>
                  <a:pt x="656336" y="46989"/>
                </a:lnTo>
                <a:lnTo>
                  <a:pt x="599313" y="44450"/>
                </a:lnTo>
                <a:close/>
              </a:path>
              <a:path w="1198245" h="967739">
                <a:moveTo>
                  <a:pt x="725233" y="55879"/>
                </a:moveTo>
                <a:lnTo>
                  <a:pt x="627888" y="55879"/>
                </a:lnTo>
                <a:lnTo>
                  <a:pt x="683260" y="60959"/>
                </a:lnTo>
                <a:lnTo>
                  <a:pt x="710184" y="64770"/>
                </a:lnTo>
                <a:lnTo>
                  <a:pt x="762762" y="74929"/>
                </a:lnTo>
                <a:lnTo>
                  <a:pt x="813181" y="90170"/>
                </a:lnTo>
                <a:lnTo>
                  <a:pt x="860933" y="109220"/>
                </a:lnTo>
                <a:lnTo>
                  <a:pt x="906018" y="130809"/>
                </a:lnTo>
                <a:lnTo>
                  <a:pt x="947927" y="156210"/>
                </a:lnTo>
                <a:lnTo>
                  <a:pt x="967486" y="168910"/>
                </a:lnTo>
                <a:lnTo>
                  <a:pt x="1004189" y="198119"/>
                </a:lnTo>
                <a:lnTo>
                  <a:pt x="1037336" y="231139"/>
                </a:lnTo>
                <a:lnTo>
                  <a:pt x="1066165" y="265429"/>
                </a:lnTo>
                <a:lnTo>
                  <a:pt x="1090930" y="300989"/>
                </a:lnTo>
                <a:lnTo>
                  <a:pt x="1111123" y="339089"/>
                </a:lnTo>
                <a:lnTo>
                  <a:pt x="1126490" y="379729"/>
                </a:lnTo>
                <a:lnTo>
                  <a:pt x="1137031" y="421639"/>
                </a:lnTo>
                <a:lnTo>
                  <a:pt x="1142238" y="463550"/>
                </a:lnTo>
                <a:lnTo>
                  <a:pt x="1143000" y="485139"/>
                </a:lnTo>
                <a:lnTo>
                  <a:pt x="1142238" y="506729"/>
                </a:lnTo>
                <a:lnTo>
                  <a:pt x="1136650" y="549910"/>
                </a:lnTo>
                <a:lnTo>
                  <a:pt x="1125982" y="590550"/>
                </a:lnTo>
                <a:lnTo>
                  <a:pt x="1110488" y="631189"/>
                </a:lnTo>
                <a:lnTo>
                  <a:pt x="1090168" y="669289"/>
                </a:lnTo>
                <a:lnTo>
                  <a:pt x="1065402" y="704850"/>
                </a:lnTo>
                <a:lnTo>
                  <a:pt x="1036320" y="739139"/>
                </a:lnTo>
                <a:lnTo>
                  <a:pt x="1003426" y="770889"/>
                </a:lnTo>
                <a:lnTo>
                  <a:pt x="966597" y="800100"/>
                </a:lnTo>
                <a:lnTo>
                  <a:pt x="926338" y="826769"/>
                </a:lnTo>
                <a:lnTo>
                  <a:pt x="882776" y="849629"/>
                </a:lnTo>
                <a:lnTo>
                  <a:pt x="859790" y="861060"/>
                </a:lnTo>
                <a:lnTo>
                  <a:pt x="812038" y="878839"/>
                </a:lnTo>
                <a:lnTo>
                  <a:pt x="761619" y="894079"/>
                </a:lnTo>
                <a:lnTo>
                  <a:pt x="709041" y="904239"/>
                </a:lnTo>
                <a:lnTo>
                  <a:pt x="626618" y="913129"/>
                </a:lnTo>
                <a:lnTo>
                  <a:pt x="724598" y="913129"/>
                </a:lnTo>
                <a:lnTo>
                  <a:pt x="790575" y="897889"/>
                </a:lnTo>
                <a:lnTo>
                  <a:pt x="840486" y="880110"/>
                </a:lnTo>
                <a:lnTo>
                  <a:pt x="887730" y="859789"/>
                </a:lnTo>
                <a:lnTo>
                  <a:pt x="932180" y="835660"/>
                </a:lnTo>
                <a:lnTo>
                  <a:pt x="973201" y="808989"/>
                </a:lnTo>
                <a:lnTo>
                  <a:pt x="1010793" y="779779"/>
                </a:lnTo>
                <a:lnTo>
                  <a:pt x="1044575" y="746760"/>
                </a:lnTo>
                <a:lnTo>
                  <a:pt x="1074293" y="711200"/>
                </a:lnTo>
                <a:lnTo>
                  <a:pt x="1099693" y="674369"/>
                </a:lnTo>
                <a:lnTo>
                  <a:pt x="1120521" y="635000"/>
                </a:lnTo>
                <a:lnTo>
                  <a:pt x="1136523" y="594360"/>
                </a:lnTo>
                <a:lnTo>
                  <a:pt x="1147572" y="551179"/>
                </a:lnTo>
                <a:lnTo>
                  <a:pt x="1153160" y="508000"/>
                </a:lnTo>
                <a:lnTo>
                  <a:pt x="1153922" y="485139"/>
                </a:lnTo>
                <a:lnTo>
                  <a:pt x="1153287" y="462279"/>
                </a:lnTo>
                <a:lnTo>
                  <a:pt x="1147699" y="419100"/>
                </a:lnTo>
                <a:lnTo>
                  <a:pt x="1136904" y="375919"/>
                </a:lnTo>
                <a:lnTo>
                  <a:pt x="1120902" y="335279"/>
                </a:lnTo>
                <a:lnTo>
                  <a:pt x="1100201" y="295910"/>
                </a:lnTo>
                <a:lnTo>
                  <a:pt x="1074801" y="257810"/>
                </a:lnTo>
                <a:lnTo>
                  <a:pt x="1045083" y="223519"/>
                </a:lnTo>
                <a:lnTo>
                  <a:pt x="1028700" y="205739"/>
                </a:lnTo>
                <a:lnTo>
                  <a:pt x="993140" y="175260"/>
                </a:lnTo>
                <a:lnTo>
                  <a:pt x="953770" y="146050"/>
                </a:lnTo>
                <a:lnTo>
                  <a:pt x="910971" y="120650"/>
                </a:lnTo>
                <a:lnTo>
                  <a:pt x="865124" y="97789"/>
                </a:lnTo>
                <a:lnTo>
                  <a:pt x="816483" y="80009"/>
                </a:lnTo>
                <a:lnTo>
                  <a:pt x="738759" y="58420"/>
                </a:lnTo>
                <a:lnTo>
                  <a:pt x="725233" y="5587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45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4872-7884-488A-BDD4-1CC29B0E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Attractiveness Score: 25 Questions in 4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1880-9445-491B-855F-FE7E5EB5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  <p:graphicFrame>
        <p:nvGraphicFramePr>
          <p:cNvPr id="10" name="object 14">
            <a:extLst>
              <a:ext uri="{FF2B5EF4-FFF2-40B4-BE49-F238E27FC236}">
                <a16:creationId xmlns:a16="http://schemas.microsoft.com/office/drawing/2014/main" id="{BCC8F21C-23B3-433F-8E03-78C53AAD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98060"/>
              </p:ext>
            </p:extLst>
          </p:nvPr>
        </p:nvGraphicFramePr>
        <p:xfrm>
          <a:off x="3795561" y="715831"/>
          <a:ext cx="4788185" cy="1601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52">
                <a:tc>
                  <a:txBody>
                    <a:bodyPr/>
                    <a:lstStyle/>
                    <a:p>
                      <a:pPr marL="33020">
                        <a:lnSpc>
                          <a:spcPts val="1435"/>
                        </a:lnSpc>
                        <a:spcBef>
                          <a:spcPts val="35"/>
                        </a:spcBef>
                      </a:pPr>
                      <a:r>
                        <a:rPr sz="1200" b="1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ATTRACTIVENESS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SCORES</a:t>
                      </a:r>
                      <a:endParaRPr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20"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Business</a:t>
                      </a:r>
                      <a:r>
                        <a:rPr sz="11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Factors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0"/>
                        </a:spcBef>
                      </a:pPr>
                      <a:r>
                        <a:rPr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265"/>
                        </a:lnSpc>
                        <a:spcBef>
                          <a:spcPts val="60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68%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05"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  <a:spcBef>
                          <a:spcPts val="60"/>
                        </a:spcBef>
                      </a:pP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Forecast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Factors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  <a:spcBef>
                          <a:spcPts val="60"/>
                        </a:spcBef>
                      </a:pPr>
                      <a:r>
                        <a:rPr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260"/>
                        </a:lnSpc>
                        <a:spcBef>
                          <a:spcPts val="60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67%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05"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Factors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0"/>
                        </a:spcBef>
                      </a:pPr>
                      <a:r>
                        <a:rPr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265"/>
                        </a:lnSpc>
                        <a:spcBef>
                          <a:spcPts val="60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60%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23495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Investor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Considerations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67%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56">
                <a:tc gridSpan="2">
                  <a:txBody>
                    <a:bodyPr/>
                    <a:lstStyle/>
                    <a:p>
                      <a:pPr marL="33020">
                        <a:lnSpc>
                          <a:spcPts val="1675"/>
                        </a:lnSpc>
                        <a:spcBef>
                          <a:spcPts val="100"/>
                        </a:spcBef>
                      </a:pPr>
                      <a:r>
                        <a:rPr sz="14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OVERALL</a:t>
                      </a:r>
                      <a:r>
                        <a:rPr sz="14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</a:t>
                      </a:r>
                      <a:endParaRPr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66%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object 2">
            <a:extLst>
              <a:ext uri="{FF2B5EF4-FFF2-40B4-BE49-F238E27FC236}">
                <a16:creationId xmlns:a16="http://schemas.microsoft.com/office/drawing/2014/main" id="{CB97E1BF-10EE-41CA-AF84-7B7AA68849FD}"/>
              </a:ext>
            </a:extLst>
          </p:cNvPr>
          <p:cNvGrpSpPr/>
          <p:nvPr/>
        </p:nvGrpSpPr>
        <p:grpSpPr>
          <a:xfrm>
            <a:off x="2916385" y="2606040"/>
            <a:ext cx="8660765" cy="4115435"/>
            <a:chOff x="0" y="2743136"/>
            <a:chExt cx="8660765" cy="4115435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CA154988-498D-44DC-9732-A1BBFF92D006}"/>
                </a:ext>
              </a:extLst>
            </p:cNvPr>
            <p:cNvSpPr/>
            <p:nvPr/>
          </p:nvSpPr>
          <p:spPr>
            <a:xfrm>
              <a:off x="3105911" y="2743136"/>
              <a:ext cx="5554726" cy="35608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E1B72E80-72FA-4A9F-8DE2-F18114CFFE2D}"/>
                </a:ext>
              </a:extLst>
            </p:cNvPr>
            <p:cNvSpPr/>
            <p:nvPr/>
          </p:nvSpPr>
          <p:spPr>
            <a:xfrm>
              <a:off x="3216275" y="3383406"/>
              <a:ext cx="5334000" cy="0"/>
            </a:xfrm>
            <a:custGeom>
              <a:avLst/>
              <a:gdLst/>
              <a:ahLst/>
              <a:cxnLst/>
              <a:rect l="l" t="t" r="r" b="b"/>
              <a:pathLst>
                <a:path w="5334000">
                  <a:moveTo>
                    <a:pt x="0" y="0"/>
                  </a:moveTo>
                  <a:lnTo>
                    <a:pt x="5334000" y="0"/>
                  </a:lnTo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9" name="object 6">
            <a:extLst>
              <a:ext uri="{FF2B5EF4-FFF2-40B4-BE49-F238E27FC236}">
                <a16:creationId xmlns:a16="http://schemas.microsoft.com/office/drawing/2014/main" id="{943C3580-4DEF-4A3D-8D69-44599EA2FA86}"/>
              </a:ext>
            </a:extLst>
          </p:cNvPr>
          <p:cNvSpPr txBox="1"/>
          <p:nvPr/>
        </p:nvSpPr>
        <p:spPr>
          <a:xfrm>
            <a:off x="4644737" y="3757481"/>
            <a:ext cx="11534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Goal:</a:t>
            </a:r>
            <a:r>
              <a:rPr sz="20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67%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59C42A30-8DA2-40CB-9BAB-0CDFF4D3E65F}"/>
              </a:ext>
            </a:extLst>
          </p:cNvPr>
          <p:cNvSpPr txBox="1"/>
          <p:nvPr/>
        </p:nvSpPr>
        <p:spPr>
          <a:xfrm>
            <a:off x="8789268" y="1048425"/>
            <a:ext cx="287252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PREMIUM:72%+</a:t>
            </a:r>
            <a:endParaRPr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/>
            <a:r>
              <a:rPr sz="2000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MID:</a:t>
            </a:r>
            <a:r>
              <a:rPr sz="2000" spc="1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51%-72%</a:t>
            </a:r>
          </a:p>
          <a:p>
            <a:pPr marL="12700"/>
            <a:r>
              <a:rPr sz="20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DISCOUNT: </a:t>
            </a:r>
            <a:r>
              <a:rPr sz="2000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50% </a:t>
            </a:r>
            <a:r>
              <a:rPr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OR</a:t>
            </a:r>
            <a:r>
              <a:rPr sz="20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000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LESS</a:t>
            </a:r>
            <a:endParaRPr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2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8292" y="5947533"/>
            <a:ext cx="8398510" cy="240029"/>
          </a:xfrm>
          <a:custGeom>
            <a:avLst/>
            <a:gdLst/>
            <a:ahLst/>
            <a:cxnLst/>
            <a:rect l="l" t="t" r="r" b="b"/>
            <a:pathLst>
              <a:path w="8398510" h="240029">
                <a:moveTo>
                  <a:pt x="0" y="239651"/>
                </a:moveTo>
                <a:lnTo>
                  <a:pt x="8397999" y="239651"/>
                </a:lnTo>
                <a:lnTo>
                  <a:pt x="8397999" y="0"/>
                </a:lnTo>
                <a:lnTo>
                  <a:pt x="0" y="0"/>
                </a:lnTo>
                <a:lnTo>
                  <a:pt x="0" y="23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58770"/>
              </p:ext>
            </p:extLst>
          </p:nvPr>
        </p:nvGraphicFramePr>
        <p:xfrm>
          <a:off x="1257300" y="624604"/>
          <a:ext cx="9458590" cy="560879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7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4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13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3766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950" b="1" spc="-70" dirty="0"/>
                        <a:t>Business</a:t>
                      </a:r>
                      <a:r>
                        <a:rPr sz="1950" b="1" spc="10" dirty="0"/>
                        <a:t> </a:t>
                      </a:r>
                      <a:r>
                        <a:rPr sz="1950" b="1" spc="-50" dirty="0"/>
                        <a:t>Factors</a:t>
                      </a:r>
                      <a:endParaRPr sz="195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3749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119380" indent="-88265">
                        <a:lnSpc>
                          <a:spcPct val="111100"/>
                        </a:lnSpc>
                        <a:spcBef>
                          <a:spcPts val="405"/>
                        </a:spcBef>
                      </a:pPr>
                      <a:r>
                        <a:rPr sz="1100" b="1" spc="-85" dirty="0"/>
                        <a:t>1=No </a:t>
                      </a:r>
                      <a:r>
                        <a:rPr sz="1100" b="1" spc="-20" dirty="0"/>
                        <a:t>t</a:t>
                      </a:r>
                      <a:r>
                        <a:rPr sz="1100" b="1" spc="-170" dirty="0"/>
                        <a:t> </a:t>
                      </a:r>
                      <a:r>
                        <a:rPr sz="1100" b="1" spc="-5" dirty="0"/>
                        <a:t>Good</a:t>
                      </a:r>
                      <a:endParaRPr lang="en-US" sz="1100" b="1" spc="-5" dirty="0"/>
                    </a:p>
                    <a:p>
                      <a:pPr marL="203200" marR="119380" indent="-88265">
                        <a:lnSpc>
                          <a:spcPct val="111100"/>
                        </a:lnSpc>
                        <a:spcBef>
                          <a:spcPts val="405"/>
                        </a:spcBef>
                      </a:pPr>
                      <a:r>
                        <a:rPr sz="1100" b="1" spc="-55" dirty="0"/>
                        <a:t>6=Go</a:t>
                      </a:r>
                      <a:r>
                        <a:rPr sz="1100" b="1" dirty="0"/>
                        <a:t>od </a:t>
                      </a:r>
                      <a:endParaRPr lang="en-US" sz="1100" b="1" dirty="0"/>
                    </a:p>
                    <a:p>
                      <a:pPr marL="203200" marR="119380" indent="-88265">
                        <a:lnSpc>
                          <a:spcPct val="111100"/>
                        </a:lnSpc>
                        <a:spcBef>
                          <a:spcPts val="405"/>
                        </a:spcBef>
                      </a:pPr>
                      <a:r>
                        <a:rPr sz="1100" b="1" spc="-40" dirty="0"/>
                        <a:t>0=</a:t>
                      </a:r>
                      <a:r>
                        <a:rPr sz="1100" b="1" spc="-100" dirty="0"/>
                        <a:t> </a:t>
                      </a:r>
                      <a:r>
                        <a:rPr sz="1100" b="1" spc="-30" dirty="0"/>
                        <a:t>NA</a:t>
                      </a:r>
                      <a:endParaRPr sz="11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1435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/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/>
                        <a:t>1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/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/>
                        <a:t>2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/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/>
                        <a:t>3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/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/>
                        <a:t>4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/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/>
                        <a:t>5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/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/>
                        <a:t>6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solidFill>
                      <a:srgbClr val="001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 </a:t>
                      </a:r>
                      <a:r>
                        <a:rPr sz="12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 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business</a:t>
                      </a:r>
                      <a:r>
                        <a:rPr sz="1200" b="1" spc="-1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operation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sz="15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2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2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</a:t>
                      </a:r>
                      <a:r>
                        <a:rPr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business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Management</a:t>
                      </a:r>
                      <a:r>
                        <a:rPr sz="12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strength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2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clear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#2.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Just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promoted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few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into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management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positions.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</a:t>
                      </a:r>
                      <a:r>
                        <a:rPr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loyalty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2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Have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letters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from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customers,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"Raving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Fans". </a:t>
                      </a:r>
                      <a:r>
                        <a:rPr sz="1100" spc="-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Feel</a:t>
                      </a:r>
                      <a:r>
                        <a:rPr sz="1100" spc="-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very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strongly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about</a:t>
                      </a:r>
                      <a:r>
                        <a:rPr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this.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2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Brand </a:t>
                      </a:r>
                      <a:r>
                        <a:rPr sz="1200" b="1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aw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areness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3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5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2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Other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vendors,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i.e. </a:t>
                      </a:r>
                      <a:r>
                        <a:rPr sz="1100" spc="-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Comp2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but not probably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</a:t>
                      </a:r>
                      <a:r>
                        <a:rPr sz="1100" spc="1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average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 marR="44450">
                        <a:lnSpc>
                          <a:spcPts val="1420"/>
                        </a:lnSpc>
                        <a:spcBef>
                          <a:spcPts val="8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guys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on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street. </a:t>
                      </a:r>
                      <a:r>
                        <a:rPr sz="1100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Employees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should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have clarity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 ho  w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are.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Tried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build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coalition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alliance</a:t>
                      </a:r>
                      <a:r>
                        <a:rPr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partners.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200" b="1" spc="-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Good </a:t>
                      </a:r>
                      <a:r>
                        <a:rPr sz="12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 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base (not</a:t>
                      </a:r>
                      <a:r>
                        <a:rPr sz="1200" b="1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concentrated)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2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752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Diverse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base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from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industry</a:t>
                      </a:r>
                      <a:r>
                        <a:rPr sz="1100" spc="-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standpoint..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 marR="29209">
                        <a:lnSpc>
                          <a:spcPct val="118000"/>
                        </a:lnSpc>
                      </a:pP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Financial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concentration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#1 </a:t>
                      </a:r>
                      <a:r>
                        <a:rPr sz="1100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29% 20XX; 34% </a:t>
                      </a:r>
                      <a:r>
                        <a:rPr sz="1100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May 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20XX. </a:t>
                      </a:r>
                      <a:r>
                        <a:rPr sz="1100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Top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 </a:t>
                      </a:r>
                      <a:r>
                        <a:rPr sz="1100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make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up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71%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sales.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customers </a:t>
                      </a:r>
                      <a:r>
                        <a:rPr sz="1100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make 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up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80%.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94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customers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 </a:t>
                      </a:r>
                      <a:r>
                        <a:rPr sz="1100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May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20XX.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Packaged </a:t>
                      </a:r>
                      <a:r>
                        <a:rPr sz="1200" b="1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IP </a:t>
                      </a:r>
                      <a:r>
                        <a:rPr sz="12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&amp;</a:t>
                      </a:r>
                      <a:r>
                        <a:rPr sz="1200" b="1" spc="-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Technology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sz="15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2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Workflow</a:t>
                      </a:r>
                      <a:r>
                        <a:rPr lang="en-US"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developed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 </a:t>
                      </a:r>
                      <a:r>
                        <a:rPr sz="1100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managed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services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Key </a:t>
                      </a:r>
                      <a:r>
                        <a:rPr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staff</a:t>
                      </a:r>
                      <a:r>
                        <a:rPr sz="1200" b="1" spc="1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longevity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sz="15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2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Dave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15, </a:t>
                      </a:r>
                      <a:r>
                        <a:rPr sz="1100" spc="-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Mike </a:t>
                      </a:r>
                      <a:r>
                        <a:rPr sz="1100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Mgr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6, </a:t>
                      </a:r>
                      <a:r>
                        <a:rPr sz="1100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Carmen </a:t>
                      </a:r>
                      <a:r>
                        <a:rPr sz="1100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Mgr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Location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5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nice headquarters,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but not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realy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applicable. </a:t>
                      </a:r>
                      <a:r>
                        <a:rPr sz="1100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</a:t>
                      </a:r>
                      <a:r>
                        <a:rPr sz="11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issue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strategic</a:t>
                      </a:r>
                      <a:r>
                        <a:rPr sz="11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buyer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Non </a:t>
                      </a:r>
                      <a:r>
                        <a:rPr sz="12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reliance </a:t>
                      </a:r>
                      <a:r>
                        <a:rPr sz="12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on </a:t>
                      </a:r>
                      <a:r>
                        <a:rPr sz="1200" b="1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key</a:t>
                      </a:r>
                      <a:r>
                        <a:rPr sz="1200" b="1" spc="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manager(s)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sz="15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2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Would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 be an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issue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strategic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buyer.</a:t>
                      </a:r>
                      <a:r>
                        <a:rPr sz="1100" spc="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Non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 marR="133350">
                        <a:lnSpc>
                          <a:spcPts val="1420"/>
                        </a:lnSpc>
                        <a:spcBef>
                          <a:spcPts val="75"/>
                        </a:spcBef>
                      </a:pP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dislcousures,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competes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 ith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employees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clients. 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Focus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on selling as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sz="11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team.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79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Replicatable 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business</a:t>
                      </a:r>
                      <a:r>
                        <a:rPr sz="1200" b="1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model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5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2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Execution is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really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 </a:t>
                      </a: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key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success,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</a:t>
                      </a:r>
                      <a:r>
                        <a:rPr sz="1100" spc="1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model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itself.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16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Business </a:t>
                      </a:r>
                      <a:r>
                        <a:rPr sz="12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systems </a:t>
                      </a:r>
                      <a:r>
                        <a:rPr sz="1200" b="1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</a:t>
                      </a:r>
                      <a:r>
                        <a:rPr sz="1200" b="1" spc="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200" b="1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process</a:t>
                      </a:r>
                      <a:endParaRPr sz="12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66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2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2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Have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them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but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need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get </a:t>
                      </a: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them</a:t>
                      </a:r>
                      <a:r>
                        <a:rPr sz="1100" spc="-1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packaged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016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270071" y="6219784"/>
            <a:ext cx="457793" cy="26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600" b="1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68%</a:t>
            </a:r>
            <a:endParaRPr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81974" y="1919484"/>
            <a:ext cx="3322954" cy="857250"/>
          </a:xfrm>
          <a:custGeom>
            <a:avLst/>
            <a:gdLst/>
            <a:ahLst/>
            <a:cxnLst/>
            <a:rect l="l" t="t" r="r" b="b"/>
            <a:pathLst>
              <a:path w="3322954" h="857250">
                <a:moveTo>
                  <a:pt x="1661286" y="0"/>
                </a:moveTo>
                <a:lnTo>
                  <a:pt x="1492123" y="2539"/>
                </a:lnTo>
                <a:lnTo>
                  <a:pt x="1327911" y="8889"/>
                </a:lnTo>
                <a:lnTo>
                  <a:pt x="1169289" y="19050"/>
                </a:lnTo>
                <a:lnTo>
                  <a:pt x="943991" y="41910"/>
                </a:lnTo>
                <a:lnTo>
                  <a:pt x="872616" y="50800"/>
                </a:lnTo>
                <a:lnTo>
                  <a:pt x="803401" y="60960"/>
                </a:lnTo>
                <a:lnTo>
                  <a:pt x="671195" y="83820"/>
                </a:lnTo>
                <a:lnTo>
                  <a:pt x="548513" y="109220"/>
                </a:lnTo>
                <a:lnTo>
                  <a:pt x="490982" y="123189"/>
                </a:lnTo>
                <a:lnTo>
                  <a:pt x="435990" y="138429"/>
                </a:lnTo>
                <a:lnTo>
                  <a:pt x="383794" y="153670"/>
                </a:lnTo>
                <a:lnTo>
                  <a:pt x="334390" y="170179"/>
                </a:lnTo>
                <a:lnTo>
                  <a:pt x="288163" y="186689"/>
                </a:lnTo>
                <a:lnTo>
                  <a:pt x="244855" y="203200"/>
                </a:lnTo>
                <a:lnTo>
                  <a:pt x="204724" y="220979"/>
                </a:lnTo>
                <a:lnTo>
                  <a:pt x="167766" y="238760"/>
                </a:lnTo>
                <a:lnTo>
                  <a:pt x="134238" y="257810"/>
                </a:lnTo>
                <a:lnTo>
                  <a:pt x="77470" y="297179"/>
                </a:lnTo>
                <a:lnTo>
                  <a:pt x="35305" y="339089"/>
                </a:lnTo>
                <a:lnTo>
                  <a:pt x="20447" y="360679"/>
                </a:lnTo>
                <a:lnTo>
                  <a:pt x="20065" y="360679"/>
                </a:lnTo>
                <a:lnTo>
                  <a:pt x="9271" y="382270"/>
                </a:lnTo>
                <a:lnTo>
                  <a:pt x="9016" y="383539"/>
                </a:lnTo>
                <a:lnTo>
                  <a:pt x="2539" y="405129"/>
                </a:lnTo>
                <a:lnTo>
                  <a:pt x="0" y="427989"/>
                </a:lnTo>
                <a:lnTo>
                  <a:pt x="0" y="430529"/>
                </a:lnTo>
                <a:lnTo>
                  <a:pt x="2412" y="453389"/>
                </a:lnTo>
                <a:lnTo>
                  <a:pt x="9016" y="474979"/>
                </a:lnTo>
                <a:lnTo>
                  <a:pt x="9271" y="476250"/>
                </a:lnTo>
                <a:lnTo>
                  <a:pt x="20065" y="497839"/>
                </a:lnTo>
                <a:lnTo>
                  <a:pt x="20447" y="497839"/>
                </a:lnTo>
                <a:lnTo>
                  <a:pt x="20827" y="499110"/>
                </a:lnTo>
                <a:lnTo>
                  <a:pt x="55245" y="541020"/>
                </a:lnTo>
                <a:lnTo>
                  <a:pt x="104521" y="581660"/>
                </a:lnTo>
                <a:lnTo>
                  <a:pt x="168148" y="619760"/>
                </a:lnTo>
                <a:lnTo>
                  <a:pt x="205104" y="637539"/>
                </a:lnTo>
                <a:lnTo>
                  <a:pt x="245237" y="655320"/>
                </a:lnTo>
                <a:lnTo>
                  <a:pt x="288416" y="673100"/>
                </a:lnTo>
                <a:lnTo>
                  <a:pt x="334772" y="689610"/>
                </a:lnTo>
                <a:lnTo>
                  <a:pt x="384048" y="704850"/>
                </a:lnTo>
                <a:lnTo>
                  <a:pt x="436117" y="720089"/>
                </a:lnTo>
                <a:lnTo>
                  <a:pt x="491109" y="735329"/>
                </a:lnTo>
                <a:lnTo>
                  <a:pt x="548639" y="749300"/>
                </a:lnTo>
                <a:lnTo>
                  <a:pt x="671322" y="774700"/>
                </a:lnTo>
                <a:lnTo>
                  <a:pt x="803528" y="797560"/>
                </a:lnTo>
                <a:lnTo>
                  <a:pt x="872744" y="807720"/>
                </a:lnTo>
                <a:lnTo>
                  <a:pt x="944118" y="816610"/>
                </a:lnTo>
                <a:lnTo>
                  <a:pt x="1169416" y="839470"/>
                </a:lnTo>
                <a:lnTo>
                  <a:pt x="1328039" y="849629"/>
                </a:lnTo>
                <a:lnTo>
                  <a:pt x="1492377" y="855979"/>
                </a:lnTo>
                <a:lnTo>
                  <a:pt x="1661414" y="857250"/>
                </a:lnTo>
                <a:lnTo>
                  <a:pt x="1830577" y="855979"/>
                </a:lnTo>
                <a:lnTo>
                  <a:pt x="1994789" y="849629"/>
                </a:lnTo>
                <a:lnTo>
                  <a:pt x="2034794" y="847089"/>
                </a:lnTo>
                <a:lnTo>
                  <a:pt x="1661286" y="847089"/>
                </a:lnTo>
                <a:lnTo>
                  <a:pt x="1492503" y="844550"/>
                </a:lnTo>
                <a:lnTo>
                  <a:pt x="1328547" y="838200"/>
                </a:lnTo>
                <a:lnTo>
                  <a:pt x="1170304" y="828039"/>
                </a:lnTo>
                <a:lnTo>
                  <a:pt x="1093597" y="821689"/>
                </a:lnTo>
                <a:lnTo>
                  <a:pt x="1018540" y="814070"/>
                </a:lnTo>
                <a:lnTo>
                  <a:pt x="874268" y="796289"/>
                </a:lnTo>
                <a:lnTo>
                  <a:pt x="805179" y="786129"/>
                </a:lnTo>
                <a:lnTo>
                  <a:pt x="673353" y="763270"/>
                </a:lnTo>
                <a:lnTo>
                  <a:pt x="551179" y="737870"/>
                </a:lnTo>
                <a:lnTo>
                  <a:pt x="493902" y="723900"/>
                </a:lnTo>
                <a:lnTo>
                  <a:pt x="439165" y="709929"/>
                </a:lnTo>
                <a:lnTo>
                  <a:pt x="387223" y="694689"/>
                </a:lnTo>
                <a:lnTo>
                  <a:pt x="338200" y="678179"/>
                </a:lnTo>
                <a:lnTo>
                  <a:pt x="292353" y="661670"/>
                </a:lnTo>
                <a:lnTo>
                  <a:pt x="249427" y="645160"/>
                </a:lnTo>
                <a:lnTo>
                  <a:pt x="209676" y="627379"/>
                </a:lnTo>
                <a:lnTo>
                  <a:pt x="173227" y="609600"/>
                </a:lnTo>
                <a:lnTo>
                  <a:pt x="110744" y="571500"/>
                </a:lnTo>
                <a:lnTo>
                  <a:pt x="62737" y="532129"/>
                </a:lnTo>
                <a:lnTo>
                  <a:pt x="30225" y="491489"/>
                </a:lnTo>
                <a:lnTo>
                  <a:pt x="13588" y="450850"/>
                </a:lnTo>
                <a:lnTo>
                  <a:pt x="11556" y="430529"/>
                </a:lnTo>
                <a:lnTo>
                  <a:pt x="11556" y="427989"/>
                </a:lnTo>
                <a:lnTo>
                  <a:pt x="19812" y="387350"/>
                </a:lnTo>
                <a:lnTo>
                  <a:pt x="44576" y="345439"/>
                </a:lnTo>
                <a:lnTo>
                  <a:pt x="85089" y="306070"/>
                </a:lnTo>
                <a:lnTo>
                  <a:pt x="140335" y="267970"/>
                </a:lnTo>
                <a:lnTo>
                  <a:pt x="173354" y="248920"/>
                </a:lnTo>
                <a:lnTo>
                  <a:pt x="209676" y="231139"/>
                </a:lnTo>
                <a:lnTo>
                  <a:pt x="249427" y="213360"/>
                </a:lnTo>
                <a:lnTo>
                  <a:pt x="292353" y="196850"/>
                </a:lnTo>
                <a:lnTo>
                  <a:pt x="338327" y="180339"/>
                </a:lnTo>
                <a:lnTo>
                  <a:pt x="387350" y="163829"/>
                </a:lnTo>
                <a:lnTo>
                  <a:pt x="493902" y="134620"/>
                </a:lnTo>
                <a:lnTo>
                  <a:pt x="551179" y="120650"/>
                </a:lnTo>
                <a:lnTo>
                  <a:pt x="673353" y="95250"/>
                </a:lnTo>
                <a:lnTo>
                  <a:pt x="805179" y="72389"/>
                </a:lnTo>
                <a:lnTo>
                  <a:pt x="874268" y="62229"/>
                </a:lnTo>
                <a:lnTo>
                  <a:pt x="1018667" y="44450"/>
                </a:lnTo>
                <a:lnTo>
                  <a:pt x="1093597" y="36829"/>
                </a:lnTo>
                <a:lnTo>
                  <a:pt x="1170304" y="30479"/>
                </a:lnTo>
                <a:lnTo>
                  <a:pt x="1328547" y="20320"/>
                </a:lnTo>
                <a:lnTo>
                  <a:pt x="1492503" y="13970"/>
                </a:lnTo>
                <a:lnTo>
                  <a:pt x="1661414" y="11429"/>
                </a:lnTo>
                <a:lnTo>
                  <a:pt x="2034666" y="11429"/>
                </a:lnTo>
                <a:lnTo>
                  <a:pt x="1994661" y="8889"/>
                </a:lnTo>
                <a:lnTo>
                  <a:pt x="1830324" y="2539"/>
                </a:lnTo>
                <a:lnTo>
                  <a:pt x="1661286" y="0"/>
                </a:lnTo>
                <a:close/>
              </a:path>
              <a:path w="3322954" h="857250">
                <a:moveTo>
                  <a:pt x="2034666" y="11429"/>
                </a:moveTo>
                <a:lnTo>
                  <a:pt x="1661414" y="11429"/>
                </a:lnTo>
                <a:lnTo>
                  <a:pt x="1830197" y="13970"/>
                </a:lnTo>
                <a:lnTo>
                  <a:pt x="1994153" y="20320"/>
                </a:lnTo>
                <a:lnTo>
                  <a:pt x="2152396" y="30479"/>
                </a:lnTo>
                <a:lnTo>
                  <a:pt x="2229104" y="36829"/>
                </a:lnTo>
                <a:lnTo>
                  <a:pt x="2304033" y="44450"/>
                </a:lnTo>
                <a:lnTo>
                  <a:pt x="2448432" y="62229"/>
                </a:lnTo>
                <a:lnTo>
                  <a:pt x="2517648" y="72389"/>
                </a:lnTo>
                <a:lnTo>
                  <a:pt x="2649347" y="95250"/>
                </a:lnTo>
                <a:lnTo>
                  <a:pt x="2771521" y="120650"/>
                </a:lnTo>
                <a:lnTo>
                  <a:pt x="2828925" y="134620"/>
                </a:lnTo>
                <a:lnTo>
                  <a:pt x="2883534" y="149860"/>
                </a:lnTo>
                <a:lnTo>
                  <a:pt x="2935478" y="163829"/>
                </a:lnTo>
                <a:lnTo>
                  <a:pt x="2984500" y="180339"/>
                </a:lnTo>
                <a:lnTo>
                  <a:pt x="3030347" y="196850"/>
                </a:lnTo>
                <a:lnTo>
                  <a:pt x="3073273" y="213360"/>
                </a:lnTo>
                <a:lnTo>
                  <a:pt x="3113024" y="231139"/>
                </a:lnTo>
                <a:lnTo>
                  <a:pt x="3149473" y="248920"/>
                </a:lnTo>
                <a:lnTo>
                  <a:pt x="3211956" y="287020"/>
                </a:lnTo>
                <a:lnTo>
                  <a:pt x="3259963" y="326389"/>
                </a:lnTo>
                <a:lnTo>
                  <a:pt x="3292475" y="367029"/>
                </a:lnTo>
                <a:lnTo>
                  <a:pt x="3309111" y="407670"/>
                </a:lnTo>
                <a:lnTo>
                  <a:pt x="3311144" y="427989"/>
                </a:lnTo>
                <a:lnTo>
                  <a:pt x="3311144" y="430529"/>
                </a:lnTo>
                <a:lnTo>
                  <a:pt x="3302761" y="471170"/>
                </a:lnTo>
                <a:lnTo>
                  <a:pt x="3278124" y="513079"/>
                </a:lnTo>
                <a:lnTo>
                  <a:pt x="3237610" y="552450"/>
                </a:lnTo>
                <a:lnTo>
                  <a:pt x="3182366" y="590550"/>
                </a:lnTo>
                <a:lnTo>
                  <a:pt x="3149346" y="609600"/>
                </a:lnTo>
                <a:lnTo>
                  <a:pt x="3113024" y="627379"/>
                </a:lnTo>
                <a:lnTo>
                  <a:pt x="3073273" y="645160"/>
                </a:lnTo>
                <a:lnTo>
                  <a:pt x="3030347" y="661670"/>
                </a:lnTo>
                <a:lnTo>
                  <a:pt x="2984373" y="678179"/>
                </a:lnTo>
                <a:lnTo>
                  <a:pt x="2935351" y="694689"/>
                </a:lnTo>
                <a:lnTo>
                  <a:pt x="2883534" y="709929"/>
                </a:lnTo>
                <a:lnTo>
                  <a:pt x="2828925" y="723900"/>
                </a:lnTo>
                <a:lnTo>
                  <a:pt x="2771521" y="737870"/>
                </a:lnTo>
                <a:lnTo>
                  <a:pt x="2649347" y="763270"/>
                </a:lnTo>
                <a:lnTo>
                  <a:pt x="2517648" y="786129"/>
                </a:lnTo>
                <a:lnTo>
                  <a:pt x="2448432" y="796289"/>
                </a:lnTo>
                <a:lnTo>
                  <a:pt x="2304033" y="814070"/>
                </a:lnTo>
                <a:lnTo>
                  <a:pt x="2229104" y="821689"/>
                </a:lnTo>
                <a:lnTo>
                  <a:pt x="2152396" y="828039"/>
                </a:lnTo>
                <a:lnTo>
                  <a:pt x="1994153" y="838200"/>
                </a:lnTo>
                <a:lnTo>
                  <a:pt x="1830197" y="844550"/>
                </a:lnTo>
                <a:lnTo>
                  <a:pt x="1661286" y="847089"/>
                </a:lnTo>
                <a:lnTo>
                  <a:pt x="2034794" y="847089"/>
                </a:lnTo>
                <a:lnTo>
                  <a:pt x="2153411" y="839470"/>
                </a:lnTo>
                <a:lnTo>
                  <a:pt x="2378709" y="816610"/>
                </a:lnTo>
                <a:lnTo>
                  <a:pt x="2450083" y="807720"/>
                </a:lnTo>
                <a:lnTo>
                  <a:pt x="2519426" y="797560"/>
                </a:lnTo>
                <a:lnTo>
                  <a:pt x="2651505" y="774700"/>
                </a:lnTo>
                <a:lnTo>
                  <a:pt x="2774188" y="749300"/>
                </a:lnTo>
                <a:lnTo>
                  <a:pt x="2831846" y="735329"/>
                </a:lnTo>
                <a:lnTo>
                  <a:pt x="2886709" y="720089"/>
                </a:lnTo>
                <a:lnTo>
                  <a:pt x="2938906" y="704850"/>
                </a:lnTo>
                <a:lnTo>
                  <a:pt x="2988309" y="688339"/>
                </a:lnTo>
                <a:lnTo>
                  <a:pt x="3034538" y="671829"/>
                </a:lnTo>
                <a:lnTo>
                  <a:pt x="3077845" y="655320"/>
                </a:lnTo>
                <a:lnTo>
                  <a:pt x="3118104" y="637539"/>
                </a:lnTo>
                <a:lnTo>
                  <a:pt x="3154933" y="619760"/>
                </a:lnTo>
                <a:lnTo>
                  <a:pt x="3188461" y="600710"/>
                </a:lnTo>
                <a:lnTo>
                  <a:pt x="3245230" y="561339"/>
                </a:lnTo>
                <a:lnTo>
                  <a:pt x="3287395" y="519429"/>
                </a:lnTo>
                <a:lnTo>
                  <a:pt x="3302254" y="497839"/>
                </a:lnTo>
                <a:lnTo>
                  <a:pt x="3302634" y="497839"/>
                </a:lnTo>
                <a:lnTo>
                  <a:pt x="3313176" y="476250"/>
                </a:lnTo>
                <a:lnTo>
                  <a:pt x="3313556" y="474979"/>
                </a:lnTo>
                <a:lnTo>
                  <a:pt x="3320160" y="453389"/>
                </a:lnTo>
                <a:lnTo>
                  <a:pt x="3320288" y="453389"/>
                </a:lnTo>
                <a:lnTo>
                  <a:pt x="3322701" y="430529"/>
                </a:lnTo>
                <a:lnTo>
                  <a:pt x="3322701" y="427989"/>
                </a:lnTo>
                <a:lnTo>
                  <a:pt x="3320288" y="405129"/>
                </a:lnTo>
                <a:lnTo>
                  <a:pt x="3320160" y="405129"/>
                </a:lnTo>
                <a:lnTo>
                  <a:pt x="3313683" y="383539"/>
                </a:lnTo>
                <a:lnTo>
                  <a:pt x="3313429" y="382270"/>
                </a:lnTo>
                <a:lnTo>
                  <a:pt x="3302634" y="360679"/>
                </a:lnTo>
                <a:lnTo>
                  <a:pt x="3302254" y="360679"/>
                </a:lnTo>
                <a:lnTo>
                  <a:pt x="3301873" y="359410"/>
                </a:lnTo>
                <a:lnTo>
                  <a:pt x="3267455" y="317500"/>
                </a:lnTo>
                <a:lnTo>
                  <a:pt x="3218179" y="276860"/>
                </a:lnTo>
                <a:lnTo>
                  <a:pt x="3154553" y="238760"/>
                </a:lnTo>
                <a:lnTo>
                  <a:pt x="3117723" y="220979"/>
                </a:lnTo>
                <a:lnTo>
                  <a:pt x="3077464" y="203200"/>
                </a:lnTo>
                <a:lnTo>
                  <a:pt x="3034283" y="185420"/>
                </a:lnTo>
                <a:lnTo>
                  <a:pt x="2987929" y="168910"/>
                </a:lnTo>
                <a:lnTo>
                  <a:pt x="2938653" y="153670"/>
                </a:lnTo>
                <a:lnTo>
                  <a:pt x="2886582" y="138429"/>
                </a:lnTo>
                <a:lnTo>
                  <a:pt x="2831592" y="123189"/>
                </a:lnTo>
                <a:lnTo>
                  <a:pt x="2774060" y="109220"/>
                </a:lnTo>
                <a:lnTo>
                  <a:pt x="2651379" y="83820"/>
                </a:lnTo>
                <a:lnTo>
                  <a:pt x="2519299" y="60960"/>
                </a:lnTo>
                <a:lnTo>
                  <a:pt x="2449956" y="50800"/>
                </a:lnTo>
                <a:lnTo>
                  <a:pt x="2378582" y="41910"/>
                </a:lnTo>
                <a:lnTo>
                  <a:pt x="2153284" y="19050"/>
                </a:lnTo>
                <a:lnTo>
                  <a:pt x="2034666" y="11429"/>
                </a:lnTo>
                <a:close/>
              </a:path>
              <a:path w="3322954" h="857250">
                <a:moveTo>
                  <a:pt x="1661414" y="15239"/>
                </a:moveTo>
                <a:lnTo>
                  <a:pt x="1492630" y="17779"/>
                </a:lnTo>
                <a:lnTo>
                  <a:pt x="1328801" y="24129"/>
                </a:lnTo>
                <a:lnTo>
                  <a:pt x="1170685" y="34289"/>
                </a:lnTo>
                <a:lnTo>
                  <a:pt x="1093977" y="40639"/>
                </a:lnTo>
                <a:lnTo>
                  <a:pt x="1019048" y="48260"/>
                </a:lnTo>
                <a:lnTo>
                  <a:pt x="874776" y="66039"/>
                </a:lnTo>
                <a:lnTo>
                  <a:pt x="805814" y="76200"/>
                </a:lnTo>
                <a:lnTo>
                  <a:pt x="674115" y="99060"/>
                </a:lnTo>
                <a:lnTo>
                  <a:pt x="552069" y="124460"/>
                </a:lnTo>
                <a:lnTo>
                  <a:pt x="494919" y="138429"/>
                </a:lnTo>
                <a:lnTo>
                  <a:pt x="440182" y="152400"/>
                </a:lnTo>
                <a:lnTo>
                  <a:pt x="388492" y="167639"/>
                </a:lnTo>
                <a:lnTo>
                  <a:pt x="339598" y="184150"/>
                </a:lnTo>
                <a:lnTo>
                  <a:pt x="293750" y="200660"/>
                </a:lnTo>
                <a:lnTo>
                  <a:pt x="250951" y="217170"/>
                </a:lnTo>
                <a:lnTo>
                  <a:pt x="211454" y="234950"/>
                </a:lnTo>
                <a:lnTo>
                  <a:pt x="175260" y="252729"/>
                </a:lnTo>
                <a:lnTo>
                  <a:pt x="113157" y="289560"/>
                </a:lnTo>
                <a:lnTo>
                  <a:pt x="65786" y="328929"/>
                </a:lnTo>
                <a:lnTo>
                  <a:pt x="33527" y="368300"/>
                </a:lnTo>
                <a:lnTo>
                  <a:pt x="17399" y="408939"/>
                </a:lnTo>
                <a:lnTo>
                  <a:pt x="15239" y="429260"/>
                </a:lnTo>
                <a:lnTo>
                  <a:pt x="17399" y="449579"/>
                </a:lnTo>
                <a:lnTo>
                  <a:pt x="33527" y="490220"/>
                </a:lnTo>
                <a:lnTo>
                  <a:pt x="65277" y="529589"/>
                </a:lnTo>
                <a:lnTo>
                  <a:pt x="112775" y="568960"/>
                </a:lnTo>
                <a:lnTo>
                  <a:pt x="174878" y="605789"/>
                </a:lnTo>
                <a:lnTo>
                  <a:pt x="211200" y="623570"/>
                </a:lnTo>
                <a:lnTo>
                  <a:pt x="250825" y="641350"/>
                </a:lnTo>
                <a:lnTo>
                  <a:pt x="293624" y="657860"/>
                </a:lnTo>
                <a:lnTo>
                  <a:pt x="339471" y="674370"/>
                </a:lnTo>
                <a:lnTo>
                  <a:pt x="388365" y="690879"/>
                </a:lnTo>
                <a:lnTo>
                  <a:pt x="440054" y="706120"/>
                </a:lnTo>
                <a:lnTo>
                  <a:pt x="494791" y="720089"/>
                </a:lnTo>
                <a:lnTo>
                  <a:pt x="551941" y="734060"/>
                </a:lnTo>
                <a:lnTo>
                  <a:pt x="674115" y="759460"/>
                </a:lnTo>
                <a:lnTo>
                  <a:pt x="805688" y="782320"/>
                </a:lnTo>
                <a:lnTo>
                  <a:pt x="874776" y="792479"/>
                </a:lnTo>
                <a:lnTo>
                  <a:pt x="1018921" y="810260"/>
                </a:lnTo>
                <a:lnTo>
                  <a:pt x="1093977" y="817879"/>
                </a:lnTo>
                <a:lnTo>
                  <a:pt x="1170558" y="824229"/>
                </a:lnTo>
                <a:lnTo>
                  <a:pt x="1328674" y="834389"/>
                </a:lnTo>
                <a:lnTo>
                  <a:pt x="1492503" y="840739"/>
                </a:lnTo>
                <a:lnTo>
                  <a:pt x="1661286" y="843279"/>
                </a:lnTo>
                <a:lnTo>
                  <a:pt x="1830070" y="840739"/>
                </a:lnTo>
                <a:lnTo>
                  <a:pt x="1895601" y="838200"/>
                </a:lnTo>
                <a:lnTo>
                  <a:pt x="1661286" y="838200"/>
                </a:lnTo>
                <a:lnTo>
                  <a:pt x="1492630" y="836929"/>
                </a:lnTo>
                <a:lnTo>
                  <a:pt x="1328801" y="830579"/>
                </a:lnTo>
                <a:lnTo>
                  <a:pt x="1170813" y="820420"/>
                </a:lnTo>
                <a:lnTo>
                  <a:pt x="1094231" y="812800"/>
                </a:lnTo>
                <a:lnTo>
                  <a:pt x="1019301" y="806450"/>
                </a:lnTo>
                <a:lnTo>
                  <a:pt x="875283" y="788670"/>
                </a:lnTo>
                <a:lnTo>
                  <a:pt x="806196" y="778510"/>
                </a:lnTo>
                <a:lnTo>
                  <a:pt x="674751" y="755650"/>
                </a:lnTo>
                <a:lnTo>
                  <a:pt x="552830" y="730250"/>
                </a:lnTo>
                <a:lnTo>
                  <a:pt x="495680" y="716279"/>
                </a:lnTo>
                <a:lnTo>
                  <a:pt x="441071" y="702310"/>
                </a:lnTo>
                <a:lnTo>
                  <a:pt x="389382" y="687070"/>
                </a:lnTo>
                <a:lnTo>
                  <a:pt x="340613" y="670560"/>
                </a:lnTo>
                <a:lnTo>
                  <a:pt x="294894" y="654050"/>
                </a:lnTo>
                <a:lnTo>
                  <a:pt x="252222" y="637539"/>
                </a:lnTo>
                <a:lnTo>
                  <a:pt x="212725" y="621029"/>
                </a:lnTo>
                <a:lnTo>
                  <a:pt x="176657" y="601979"/>
                </a:lnTo>
                <a:lnTo>
                  <a:pt x="114935" y="565150"/>
                </a:lnTo>
                <a:lnTo>
                  <a:pt x="67817" y="527050"/>
                </a:lnTo>
                <a:lnTo>
                  <a:pt x="36829" y="487679"/>
                </a:lnTo>
                <a:lnTo>
                  <a:pt x="21082" y="449579"/>
                </a:lnTo>
                <a:lnTo>
                  <a:pt x="19176" y="430529"/>
                </a:lnTo>
                <a:lnTo>
                  <a:pt x="19176" y="427989"/>
                </a:lnTo>
                <a:lnTo>
                  <a:pt x="26924" y="389889"/>
                </a:lnTo>
                <a:lnTo>
                  <a:pt x="50800" y="350520"/>
                </a:lnTo>
                <a:lnTo>
                  <a:pt x="90170" y="311150"/>
                </a:lnTo>
                <a:lnTo>
                  <a:pt x="144525" y="274320"/>
                </a:lnTo>
                <a:lnTo>
                  <a:pt x="213105" y="237489"/>
                </a:lnTo>
                <a:lnTo>
                  <a:pt x="295148" y="203200"/>
                </a:lnTo>
                <a:lnTo>
                  <a:pt x="389636" y="171450"/>
                </a:lnTo>
                <a:lnTo>
                  <a:pt x="441325" y="156210"/>
                </a:lnTo>
                <a:lnTo>
                  <a:pt x="495808" y="142239"/>
                </a:lnTo>
                <a:lnTo>
                  <a:pt x="552958" y="128270"/>
                </a:lnTo>
                <a:lnTo>
                  <a:pt x="674877" y="102870"/>
                </a:lnTo>
                <a:lnTo>
                  <a:pt x="806323" y="80010"/>
                </a:lnTo>
                <a:lnTo>
                  <a:pt x="875410" y="69850"/>
                </a:lnTo>
                <a:lnTo>
                  <a:pt x="1019555" y="52070"/>
                </a:lnTo>
                <a:lnTo>
                  <a:pt x="1094358" y="44450"/>
                </a:lnTo>
                <a:lnTo>
                  <a:pt x="1170940" y="38100"/>
                </a:lnTo>
                <a:lnTo>
                  <a:pt x="1329054" y="27939"/>
                </a:lnTo>
                <a:lnTo>
                  <a:pt x="1492884" y="21589"/>
                </a:lnTo>
                <a:lnTo>
                  <a:pt x="1661414" y="19050"/>
                </a:lnTo>
                <a:lnTo>
                  <a:pt x="1862963" y="19050"/>
                </a:lnTo>
                <a:lnTo>
                  <a:pt x="1830197" y="17779"/>
                </a:lnTo>
                <a:lnTo>
                  <a:pt x="1661414" y="15239"/>
                </a:lnTo>
                <a:close/>
              </a:path>
              <a:path w="3322954" h="857250">
                <a:moveTo>
                  <a:pt x="1862963" y="19050"/>
                </a:moveTo>
                <a:lnTo>
                  <a:pt x="1661414" y="19050"/>
                </a:lnTo>
                <a:lnTo>
                  <a:pt x="1830070" y="21589"/>
                </a:lnTo>
                <a:lnTo>
                  <a:pt x="1993900" y="27939"/>
                </a:lnTo>
                <a:lnTo>
                  <a:pt x="2151888" y="38100"/>
                </a:lnTo>
                <a:lnTo>
                  <a:pt x="2228469" y="44450"/>
                </a:lnTo>
                <a:lnTo>
                  <a:pt x="2303272" y="52070"/>
                </a:lnTo>
                <a:lnTo>
                  <a:pt x="2447417" y="69850"/>
                </a:lnTo>
                <a:lnTo>
                  <a:pt x="2516504" y="80010"/>
                </a:lnTo>
                <a:lnTo>
                  <a:pt x="2647950" y="102870"/>
                </a:lnTo>
                <a:lnTo>
                  <a:pt x="2769870" y="128270"/>
                </a:lnTo>
                <a:lnTo>
                  <a:pt x="2827147" y="142239"/>
                </a:lnTo>
                <a:lnTo>
                  <a:pt x="2881629" y="156210"/>
                </a:lnTo>
                <a:lnTo>
                  <a:pt x="2933319" y="171450"/>
                </a:lnTo>
                <a:lnTo>
                  <a:pt x="2982086" y="187960"/>
                </a:lnTo>
                <a:lnTo>
                  <a:pt x="3027806" y="204470"/>
                </a:lnTo>
                <a:lnTo>
                  <a:pt x="3070479" y="220979"/>
                </a:lnTo>
                <a:lnTo>
                  <a:pt x="3109976" y="238760"/>
                </a:lnTo>
                <a:lnTo>
                  <a:pt x="3146044" y="256539"/>
                </a:lnTo>
                <a:lnTo>
                  <a:pt x="3207766" y="293370"/>
                </a:lnTo>
                <a:lnTo>
                  <a:pt x="3254882" y="331470"/>
                </a:lnTo>
                <a:lnTo>
                  <a:pt x="3285871" y="370839"/>
                </a:lnTo>
                <a:lnTo>
                  <a:pt x="3301619" y="408939"/>
                </a:lnTo>
                <a:lnTo>
                  <a:pt x="3303524" y="427989"/>
                </a:lnTo>
                <a:lnTo>
                  <a:pt x="3303524" y="430529"/>
                </a:lnTo>
                <a:lnTo>
                  <a:pt x="3295777" y="468629"/>
                </a:lnTo>
                <a:lnTo>
                  <a:pt x="3271901" y="508000"/>
                </a:lnTo>
                <a:lnTo>
                  <a:pt x="3232530" y="547370"/>
                </a:lnTo>
                <a:lnTo>
                  <a:pt x="3178175" y="584200"/>
                </a:lnTo>
                <a:lnTo>
                  <a:pt x="3109595" y="621029"/>
                </a:lnTo>
                <a:lnTo>
                  <a:pt x="3070225" y="637539"/>
                </a:lnTo>
                <a:lnTo>
                  <a:pt x="3027553" y="654050"/>
                </a:lnTo>
                <a:lnTo>
                  <a:pt x="2981832" y="670560"/>
                </a:lnTo>
                <a:lnTo>
                  <a:pt x="2933065" y="687070"/>
                </a:lnTo>
                <a:lnTo>
                  <a:pt x="2881376" y="702310"/>
                </a:lnTo>
                <a:lnTo>
                  <a:pt x="2826893" y="716279"/>
                </a:lnTo>
                <a:lnTo>
                  <a:pt x="2769743" y="730250"/>
                </a:lnTo>
                <a:lnTo>
                  <a:pt x="2647823" y="755650"/>
                </a:lnTo>
                <a:lnTo>
                  <a:pt x="2516378" y="778510"/>
                </a:lnTo>
                <a:lnTo>
                  <a:pt x="2447290" y="788670"/>
                </a:lnTo>
                <a:lnTo>
                  <a:pt x="2303145" y="806450"/>
                </a:lnTo>
                <a:lnTo>
                  <a:pt x="2228342" y="812800"/>
                </a:lnTo>
                <a:lnTo>
                  <a:pt x="2151760" y="820420"/>
                </a:lnTo>
                <a:lnTo>
                  <a:pt x="1993646" y="830579"/>
                </a:lnTo>
                <a:lnTo>
                  <a:pt x="1829816" y="836929"/>
                </a:lnTo>
                <a:lnTo>
                  <a:pt x="1661286" y="838200"/>
                </a:lnTo>
                <a:lnTo>
                  <a:pt x="1895601" y="838200"/>
                </a:lnTo>
                <a:lnTo>
                  <a:pt x="1993900" y="834389"/>
                </a:lnTo>
                <a:lnTo>
                  <a:pt x="2152015" y="824229"/>
                </a:lnTo>
                <a:lnTo>
                  <a:pt x="2228723" y="817879"/>
                </a:lnTo>
                <a:lnTo>
                  <a:pt x="2303653" y="810260"/>
                </a:lnTo>
                <a:lnTo>
                  <a:pt x="2447798" y="792479"/>
                </a:lnTo>
                <a:lnTo>
                  <a:pt x="2517013" y="782320"/>
                </a:lnTo>
                <a:lnTo>
                  <a:pt x="2648584" y="759460"/>
                </a:lnTo>
                <a:lnTo>
                  <a:pt x="2770631" y="734060"/>
                </a:lnTo>
                <a:lnTo>
                  <a:pt x="2827908" y="720089"/>
                </a:lnTo>
                <a:lnTo>
                  <a:pt x="2882519" y="706120"/>
                </a:lnTo>
                <a:lnTo>
                  <a:pt x="2934207" y="690879"/>
                </a:lnTo>
                <a:lnTo>
                  <a:pt x="2983103" y="674370"/>
                </a:lnTo>
                <a:lnTo>
                  <a:pt x="3028950" y="657860"/>
                </a:lnTo>
                <a:lnTo>
                  <a:pt x="3071749" y="641350"/>
                </a:lnTo>
                <a:lnTo>
                  <a:pt x="3111246" y="623570"/>
                </a:lnTo>
                <a:lnTo>
                  <a:pt x="3147441" y="605789"/>
                </a:lnTo>
                <a:lnTo>
                  <a:pt x="3209544" y="568960"/>
                </a:lnTo>
                <a:lnTo>
                  <a:pt x="3256915" y="529589"/>
                </a:lnTo>
                <a:lnTo>
                  <a:pt x="3289173" y="490220"/>
                </a:lnTo>
                <a:lnTo>
                  <a:pt x="3305302" y="449579"/>
                </a:lnTo>
                <a:lnTo>
                  <a:pt x="3307460" y="429260"/>
                </a:lnTo>
                <a:lnTo>
                  <a:pt x="3305302" y="408939"/>
                </a:lnTo>
                <a:lnTo>
                  <a:pt x="3289173" y="368300"/>
                </a:lnTo>
                <a:lnTo>
                  <a:pt x="3257423" y="328929"/>
                </a:lnTo>
                <a:lnTo>
                  <a:pt x="3209925" y="289560"/>
                </a:lnTo>
                <a:lnTo>
                  <a:pt x="3147822" y="252729"/>
                </a:lnTo>
                <a:lnTo>
                  <a:pt x="3111500" y="234950"/>
                </a:lnTo>
                <a:lnTo>
                  <a:pt x="3071876" y="217170"/>
                </a:lnTo>
                <a:lnTo>
                  <a:pt x="3029077" y="200660"/>
                </a:lnTo>
                <a:lnTo>
                  <a:pt x="2983229" y="184150"/>
                </a:lnTo>
                <a:lnTo>
                  <a:pt x="2934334" y="167639"/>
                </a:lnTo>
                <a:lnTo>
                  <a:pt x="2882646" y="152400"/>
                </a:lnTo>
                <a:lnTo>
                  <a:pt x="2828035" y="138429"/>
                </a:lnTo>
                <a:lnTo>
                  <a:pt x="2770758" y="124460"/>
                </a:lnTo>
                <a:lnTo>
                  <a:pt x="2648584" y="99060"/>
                </a:lnTo>
                <a:lnTo>
                  <a:pt x="2517140" y="76200"/>
                </a:lnTo>
                <a:lnTo>
                  <a:pt x="2447925" y="66039"/>
                </a:lnTo>
                <a:lnTo>
                  <a:pt x="2303653" y="48260"/>
                </a:lnTo>
                <a:lnTo>
                  <a:pt x="2228850" y="40639"/>
                </a:lnTo>
                <a:lnTo>
                  <a:pt x="2152142" y="34289"/>
                </a:lnTo>
                <a:lnTo>
                  <a:pt x="1994027" y="24129"/>
                </a:lnTo>
                <a:lnTo>
                  <a:pt x="1862963" y="19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1974" y="3672610"/>
            <a:ext cx="3322954" cy="678180"/>
          </a:xfrm>
          <a:custGeom>
            <a:avLst/>
            <a:gdLst/>
            <a:ahLst/>
            <a:cxnLst/>
            <a:rect l="l" t="t" r="r" b="b"/>
            <a:pathLst>
              <a:path w="3322954" h="678179">
                <a:moveTo>
                  <a:pt x="1661286" y="0"/>
                </a:moveTo>
                <a:lnTo>
                  <a:pt x="1492123" y="2539"/>
                </a:lnTo>
                <a:lnTo>
                  <a:pt x="1248028" y="10159"/>
                </a:lnTo>
                <a:lnTo>
                  <a:pt x="1092707" y="20319"/>
                </a:lnTo>
                <a:lnTo>
                  <a:pt x="944245" y="33019"/>
                </a:lnTo>
                <a:lnTo>
                  <a:pt x="803655" y="48259"/>
                </a:lnTo>
                <a:lnTo>
                  <a:pt x="671576" y="66039"/>
                </a:lnTo>
                <a:lnTo>
                  <a:pt x="609091" y="76200"/>
                </a:lnTo>
                <a:lnTo>
                  <a:pt x="491489" y="96519"/>
                </a:lnTo>
                <a:lnTo>
                  <a:pt x="436499" y="107950"/>
                </a:lnTo>
                <a:lnTo>
                  <a:pt x="384428" y="120650"/>
                </a:lnTo>
                <a:lnTo>
                  <a:pt x="335152" y="133350"/>
                </a:lnTo>
                <a:lnTo>
                  <a:pt x="288798" y="146050"/>
                </a:lnTo>
                <a:lnTo>
                  <a:pt x="245617" y="160019"/>
                </a:lnTo>
                <a:lnTo>
                  <a:pt x="205486" y="173989"/>
                </a:lnTo>
                <a:lnTo>
                  <a:pt x="168528" y="187959"/>
                </a:lnTo>
                <a:lnTo>
                  <a:pt x="104901" y="218439"/>
                </a:lnTo>
                <a:lnTo>
                  <a:pt x="55372" y="250189"/>
                </a:lnTo>
                <a:lnTo>
                  <a:pt x="21462" y="283209"/>
                </a:lnTo>
                <a:lnTo>
                  <a:pt x="20827" y="283209"/>
                </a:lnTo>
                <a:lnTo>
                  <a:pt x="10033" y="300989"/>
                </a:lnTo>
                <a:lnTo>
                  <a:pt x="9651" y="300989"/>
                </a:lnTo>
                <a:lnTo>
                  <a:pt x="9398" y="302259"/>
                </a:lnTo>
                <a:lnTo>
                  <a:pt x="9144" y="302259"/>
                </a:lnTo>
                <a:lnTo>
                  <a:pt x="2794" y="318769"/>
                </a:lnTo>
                <a:lnTo>
                  <a:pt x="2286" y="321309"/>
                </a:lnTo>
                <a:lnTo>
                  <a:pt x="126" y="337819"/>
                </a:lnTo>
                <a:lnTo>
                  <a:pt x="0" y="340359"/>
                </a:lnTo>
                <a:lnTo>
                  <a:pt x="2286" y="358139"/>
                </a:lnTo>
                <a:lnTo>
                  <a:pt x="2539" y="359409"/>
                </a:lnTo>
                <a:lnTo>
                  <a:pt x="2794" y="359409"/>
                </a:lnTo>
                <a:lnTo>
                  <a:pt x="9144" y="377189"/>
                </a:lnTo>
                <a:lnTo>
                  <a:pt x="9398" y="377189"/>
                </a:lnTo>
                <a:lnTo>
                  <a:pt x="9651" y="378459"/>
                </a:lnTo>
                <a:lnTo>
                  <a:pt x="10033" y="378459"/>
                </a:lnTo>
                <a:lnTo>
                  <a:pt x="20827" y="394969"/>
                </a:lnTo>
                <a:lnTo>
                  <a:pt x="21082" y="396239"/>
                </a:lnTo>
                <a:lnTo>
                  <a:pt x="21462" y="396239"/>
                </a:lnTo>
                <a:lnTo>
                  <a:pt x="56007" y="429259"/>
                </a:lnTo>
                <a:lnTo>
                  <a:pt x="105410" y="461009"/>
                </a:lnTo>
                <a:lnTo>
                  <a:pt x="168910" y="491489"/>
                </a:lnTo>
                <a:lnTo>
                  <a:pt x="205739" y="505459"/>
                </a:lnTo>
                <a:lnTo>
                  <a:pt x="245872" y="519429"/>
                </a:lnTo>
                <a:lnTo>
                  <a:pt x="289051" y="533400"/>
                </a:lnTo>
                <a:lnTo>
                  <a:pt x="335279" y="546099"/>
                </a:lnTo>
                <a:lnTo>
                  <a:pt x="384555" y="558799"/>
                </a:lnTo>
                <a:lnTo>
                  <a:pt x="436625" y="570229"/>
                </a:lnTo>
                <a:lnTo>
                  <a:pt x="549148" y="593089"/>
                </a:lnTo>
                <a:lnTo>
                  <a:pt x="671702" y="613409"/>
                </a:lnTo>
                <a:lnTo>
                  <a:pt x="803783" y="631189"/>
                </a:lnTo>
                <a:lnTo>
                  <a:pt x="944372" y="646429"/>
                </a:lnTo>
                <a:lnTo>
                  <a:pt x="1092834" y="659129"/>
                </a:lnTo>
                <a:lnTo>
                  <a:pt x="1169543" y="664209"/>
                </a:lnTo>
                <a:lnTo>
                  <a:pt x="1328166" y="671829"/>
                </a:lnTo>
                <a:lnTo>
                  <a:pt x="1492377" y="676909"/>
                </a:lnTo>
                <a:lnTo>
                  <a:pt x="1661414" y="678179"/>
                </a:lnTo>
                <a:lnTo>
                  <a:pt x="1830577" y="676909"/>
                </a:lnTo>
                <a:lnTo>
                  <a:pt x="1994661" y="671829"/>
                </a:lnTo>
                <a:lnTo>
                  <a:pt x="2100833" y="666749"/>
                </a:lnTo>
                <a:lnTo>
                  <a:pt x="1661286" y="666749"/>
                </a:lnTo>
                <a:lnTo>
                  <a:pt x="1492503" y="665479"/>
                </a:lnTo>
                <a:lnTo>
                  <a:pt x="1328547" y="660399"/>
                </a:lnTo>
                <a:lnTo>
                  <a:pt x="1170304" y="652779"/>
                </a:lnTo>
                <a:lnTo>
                  <a:pt x="1093597" y="647699"/>
                </a:lnTo>
                <a:lnTo>
                  <a:pt x="945388" y="634999"/>
                </a:lnTo>
                <a:lnTo>
                  <a:pt x="805052" y="619759"/>
                </a:lnTo>
                <a:lnTo>
                  <a:pt x="673353" y="601979"/>
                </a:lnTo>
                <a:lnTo>
                  <a:pt x="551052" y="581659"/>
                </a:lnTo>
                <a:lnTo>
                  <a:pt x="439038" y="558799"/>
                </a:lnTo>
                <a:lnTo>
                  <a:pt x="387096" y="547369"/>
                </a:lnTo>
                <a:lnTo>
                  <a:pt x="338074" y="534669"/>
                </a:lnTo>
                <a:lnTo>
                  <a:pt x="292226" y="521969"/>
                </a:lnTo>
                <a:lnTo>
                  <a:pt x="249300" y="509269"/>
                </a:lnTo>
                <a:lnTo>
                  <a:pt x="209550" y="495300"/>
                </a:lnTo>
                <a:lnTo>
                  <a:pt x="140080" y="466089"/>
                </a:lnTo>
                <a:lnTo>
                  <a:pt x="84836" y="435609"/>
                </a:lnTo>
                <a:lnTo>
                  <a:pt x="44323" y="405129"/>
                </a:lnTo>
                <a:lnTo>
                  <a:pt x="19812" y="372109"/>
                </a:lnTo>
                <a:lnTo>
                  <a:pt x="11429" y="339089"/>
                </a:lnTo>
                <a:lnTo>
                  <a:pt x="13588" y="322579"/>
                </a:lnTo>
                <a:lnTo>
                  <a:pt x="44450" y="274319"/>
                </a:lnTo>
                <a:lnTo>
                  <a:pt x="84962" y="242569"/>
                </a:lnTo>
                <a:lnTo>
                  <a:pt x="140208" y="213359"/>
                </a:lnTo>
                <a:lnTo>
                  <a:pt x="209550" y="184150"/>
                </a:lnTo>
                <a:lnTo>
                  <a:pt x="249300" y="170179"/>
                </a:lnTo>
                <a:lnTo>
                  <a:pt x="338200" y="143509"/>
                </a:lnTo>
                <a:lnTo>
                  <a:pt x="387223" y="132079"/>
                </a:lnTo>
                <a:lnTo>
                  <a:pt x="439038" y="119379"/>
                </a:lnTo>
                <a:lnTo>
                  <a:pt x="493775" y="107950"/>
                </a:lnTo>
                <a:lnTo>
                  <a:pt x="551052" y="97789"/>
                </a:lnTo>
                <a:lnTo>
                  <a:pt x="610997" y="86359"/>
                </a:lnTo>
                <a:lnTo>
                  <a:pt x="673353" y="77469"/>
                </a:lnTo>
                <a:lnTo>
                  <a:pt x="738124" y="67309"/>
                </a:lnTo>
                <a:lnTo>
                  <a:pt x="945515" y="44450"/>
                </a:lnTo>
                <a:lnTo>
                  <a:pt x="1093597" y="31750"/>
                </a:lnTo>
                <a:lnTo>
                  <a:pt x="1248664" y="21589"/>
                </a:lnTo>
                <a:lnTo>
                  <a:pt x="1328547" y="17779"/>
                </a:lnTo>
                <a:lnTo>
                  <a:pt x="1661414" y="11429"/>
                </a:lnTo>
                <a:lnTo>
                  <a:pt x="2094198" y="11429"/>
                </a:lnTo>
                <a:lnTo>
                  <a:pt x="2074545" y="10159"/>
                </a:lnTo>
                <a:lnTo>
                  <a:pt x="1830324" y="1269"/>
                </a:lnTo>
                <a:lnTo>
                  <a:pt x="1661286" y="0"/>
                </a:lnTo>
                <a:close/>
              </a:path>
              <a:path w="3322954" h="678179">
                <a:moveTo>
                  <a:pt x="2094198" y="11429"/>
                </a:moveTo>
                <a:lnTo>
                  <a:pt x="1661414" y="11429"/>
                </a:lnTo>
                <a:lnTo>
                  <a:pt x="1994153" y="17779"/>
                </a:lnTo>
                <a:lnTo>
                  <a:pt x="2074036" y="21589"/>
                </a:lnTo>
                <a:lnTo>
                  <a:pt x="2229230" y="31750"/>
                </a:lnTo>
                <a:lnTo>
                  <a:pt x="2377313" y="44450"/>
                </a:lnTo>
                <a:lnTo>
                  <a:pt x="2584704" y="67309"/>
                </a:lnTo>
                <a:lnTo>
                  <a:pt x="2649347" y="77469"/>
                </a:lnTo>
                <a:lnTo>
                  <a:pt x="2711704" y="86359"/>
                </a:lnTo>
                <a:lnTo>
                  <a:pt x="2771648" y="97789"/>
                </a:lnTo>
                <a:lnTo>
                  <a:pt x="2829052" y="107950"/>
                </a:lnTo>
                <a:lnTo>
                  <a:pt x="2883661" y="119379"/>
                </a:lnTo>
                <a:lnTo>
                  <a:pt x="2935604" y="132079"/>
                </a:lnTo>
                <a:lnTo>
                  <a:pt x="2984627" y="143509"/>
                </a:lnTo>
                <a:lnTo>
                  <a:pt x="3073400" y="170179"/>
                </a:lnTo>
                <a:lnTo>
                  <a:pt x="3113151" y="184150"/>
                </a:lnTo>
                <a:lnTo>
                  <a:pt x="3149600" y="198119"/>
                </a:lnTo>
                <a:lnTo>
                  <a:pt x="3212083" y="227329"/>
                </a:lnTo>
                <a:lnTo>
                  <a:pt x="3260090" y="259079"/>
                </a:lnTo>
                <a:lnTo>
                  <a:pt x="3292602" y="290829"/>
                </a:lnTo>
                <a:lnTo>
                  <a:pt x="3311271" y="339089"/>
                </a:lnTo>
                <a:lnTo>
                  <a:pt x="3309111" y="355600"/>
                </a:lnTo>
                <a:lnTo>
                  <a:pt x="3278251" y="405129"/>
                </a:lnTo>
                <a:lnTo>
                  <a:pt x="3237738" y="435609"/>
                </a:lnTo>
                <a:lnTo>
                  <a:pt x="3182493" y="466089"/>
                </a:lnTo>
                <a:lnTo>
                  <a:pt x="3113151" y="495300"/>
                </a:lnTo>
                <a:lnTo>
                  <a:pt x="3073400" y="509269"/>
                </a:lnTo>
                <a:lnTo>
                  <a:pt x="3030474" y="521969"/>
                </a:lnTo>
                <a:lnTo>
                  <a:pt x="2984500" y="534669"/>
                </a:lnTo>
                <a:lnTo>
                  <a:pt x="2935478" y="547369"/>
                </a:lnTo>
                <a:lnTo>
                  <a:pt x="2883661" y="558799"/>
                </a:lnTo>
                <a:lnTo>
                  <a:pt x="2829052" y="570229"/>
                </a:lnTo>
                <a:lnTo>
                  <a:pt x="2771648" y="581659"/>
                </a:lnTo>
                <a:lnTo>
                  <a:pt x="2649347" y="601979"/>
                </a:lnTo>
                <a:lnTo>
                  <a:pt x="2517648" y="619759"/>
                </a:lnTo>
                <a:lnTo>
                  <a:pt x="2377313" y="634999"/>
                </a:lnTo>
                <a:lnTo>
                  <a:pt x="2229230" y="647699"/>
                </a:lnTo>
                <a:lnTo>
                  <a:pt x="2152396" y="652779"/>
                </a:lnTo>
                <a:lnTo>
                  <a:pt x="1994153" y="660399"/>
                </a:lnTo>
                <a:lnTo>
                  <a:pt x="1830197" y="665479"/>
                </a:lnTo>
                <a:lnTo>
                  <a:pt x="1661286" y="666749"/>
                </a:lnTo>
                <a:lnTo>
                  <a:pt x="2100833" y="666749"/>
                </a:lnTo>
                <a:lnTo>
                  <a:pt x="2153157" y="664209"/>
                </a:lnTo>
                <a:lnTo>
                  <a:pt x="2230120" y="659129"/>
                </a:lnTo>
                <a:lnTo>
                  <a:pt x="2378455" y="646429"/>
                </a:lnTo>
                <a:lnTo>
                  <a:pt x="2519172" y="631189"/>
                </a:lnTo>
                <a:lnTo>
                  <a:pt x="2651125" y="613409"/>
                </a:lnTo>
                <a:lnTo>
                  <a:pt x="2773806" y="593089"/>
                </a:lnTo>
                <a:lnTo>
                  <a:pt x="2886202" y="570229"/>
                </a:lnTo>
                <a:lnTo>
                  <a:pt x="2938272" y="558799"/>
                </a:lnTo>
                <a:lnTo>
                  <a:pt x="2987548" y="546099"/>
                </a:lnTo>
                <a:lnTo>
                  <a:pt x="3033903" y="533400"/>
                </a:lnTo>
                <a:lnTo>
                  <a:pt x="3077082" y="519429"/>
                </a:lnTo>
                <a:lnTo>
                  <a:pt x="3117215" y="505459"/>
                </a:lnTo>
                <a:lnTo>
                  <a:pt x="3154172" y="491489"/>
                </a:lnTo>
                <a:lnTo>
                  <a:pt x="3217799" y="461009"/>
                </a:lnTo>
                <a:lnTo>
                  <a:pt x="3267329" y="429259"/>
                </a:lnTo>
                <a:lnTo>
                  <a:pt x="3301238" y="396239"/>
                </a:lnTo>
                <a:lnTo>
                  <a:pt x="3301619" y="396239"/>
                </a:lnTo>
                <a:lnTo>
                  <a:pt x="3301873" y="394969"/>
                </a:lnTo>
                <a:lnTo>
                  <a:pt x="3312668" y="378459"/>
                </a:lnTo>
                <a:lnTo>
                  <a:pt x="3312922" y="378459"/>
                </a:lnTo>
                <a:lnTo>
                  <a:pt x="3313303" y="377189"/>
                </a:lnTo>
                <a:lnTo>
                  <a:pt x="3313556" y="377189"/>
                </a:lnTo>
                <a:lnTo>
                  <a:pt x="3319906" y="359409"/>
                </a:lnTo>
                <a:lnTo>
                  <a:pt x="3320160" y="359409"/>
                </a:lnTo>
                <a:lnTo>
                  <a:pt x="3320415" y="358139"/>
                </a:lnTo>
                <a:lnTo>
                  <a:pt x="3322574" y="340359"/>
                </a:lnTo>
                <a:lnTo>
                  <a:pt x="3322574" y="337819"/>
                </a:lnTo>
                <a:lnTo>
                  <a:pt x="3320415" y="321309"/>
                </a:lnTo>
                <a:lnTo>
                  <a:pt x="3319906" y="318769"/>
                </a:lnTo>
                <a:lnTo>
                  <a:pt x="3313556" y="302259"/>
                </a:lnTo>
                <a:lnTo>
                  <a:pt x="3313303" y="302259"/>
                </a:lnTo>
                <a:lnTo>
                  <a:pt x="3312922" y="300989"/>
                </a:lnTo>
                <a:lnTo>
                  <a:pt x="3312668" y="300989"/>
                </a:lnTo>
                <a:lnTo>
                  <a:pt x="3301873" y="283209"/>
                </a:lnTo>
                <a:lnTo>
                  <a:pt x="3301238" y="283209"/>
                </a:lnTo>
                <a:lnTo>
                  <a:pt x="3266694" y="248919"/>
                </a:lnTo>
                <a:lnTo>
                  <a:pt x="3217291" y="217169"/>
                </a:lnTo>
                <a:lnTo>
                  <a:pt x="3116960" y="172719"/>
                </a:lnTo>
                <a:lnTo>
                  <a:pt x="3033649" y="146050"/>
                </a:lnTo>
                <a:lnTo>
                  <a:pt x="2987421" y="133350"/>
                </a:lnTo>
                <a:lnTo>
                  <a:pt x="2938145" y="120650"/>
                </a:lnTo>
                <a:lnTo>
                  <a:pt x="2886075" y="107950"/>
                </a:lnTo>
                <a:lnTo>
                  <a:pt x="2831210" y="96519"/>
                </a:lnTo>
                <a:lnTo>
                  <a:pt x="2650998" y="66039"/>
                </a:lnTo>
                <a:lnTo>
                  <a:pt x="2519045" y="48259"/>
                </a:lnTo>
                <a:lnTo>
                  <a:pt x="2378329" y="33019"/>
                </a:lnTo>
                <a:lnTo>
                  <a:pt x="2229993" y="20319"/>
                </a:lnTo>
                <a:lnTo>
                  <a:pt x="2094198" y="11429"/>
                </a:lnTo>
                <a:close/>
              </a:path>
              <a:path w="3322954" h="678179">
                <a:moveTo>
                  <a:pt x="1661414" y="15239"/>
                </a:moveTo>
                <a:lnTo>
                  <a:pt x="1492630" y="16509"/>
                </a:lnTo>
                <a:lnTo>
                  <a:pt x="1328674" y="21589"/>
                </a:lnTo>
                <a:lnTo>
                  <a:pt x="1248918" y="25400"/>
                </a:lnTo>
                <a:lnTo>
                  <a:pt x="1093977" y="35559"/>
                </a:lnTo>
                <a:lnTo>
                  <a:pt x="874649" y="54609"/>
                </a:lnTo>
                <a:lnTo>
                  <a:pt x="805561" y="63500"/>
                </a:lnTo>
                <a:lnTo>
                  <a:pt x="738632" y="71119"/>
                </a:lnTo>
                <a:lnTo>
                  <a:pt x="673862" y="81279"/>
                </a:lnTo>
                <a:lnTo>
                  <a:pt x="611632" y="90169"/>
                </a:lnTo>
                <a:lnTo>
                  <a:pt x="551814" y="100329"/>
                </a:lnTo>
                <a:lnTo>
                  <a:pt x="439927" y="123189"/>
                </a:lnTo>
                <a:lnTo>
                  <a:pt x="388112" y="135889"/>
                </a:lnTo>
                <a:lnTo>
                  <a:pt x="339216" y="147319"/>
                </a:lnTo>
                <a:lnTo>
                  <a:pt x="293370" y="160019"/>
                </a:lnTo>
                <a:lnTo>
                  <a:pt x="250571" y="173989"/>
                </a:lnTo>
                <a:lnTo>
                  <a:pt x="210947" y="187959"/>
                </a:lnTo>
                <a:lnTo>
                  <a:pt x="174751" y="201929"/>
                </a:lnTo>
                <a:lnTo>
                  <a:pt x="112649" y="231139"/>
                </a:lnTo>
                <a:lnTo>
                  <a:pt x="65277" y="261619"/>
                </a:lnTo>
                <a:lnTo>
                  <a:pt x="33147" y="293369"/>
                </a:lnTo>
                <a:lnTo>
                  <a:pt x="15239" y="339089"/>
                </a:lnTo>
                <a:lnTo>
                  <a:pt x="17272" y="355600"/>
                </a:lnTo>
                <a:lnTo>
                  <a:pt x="46736" y="401319"/>
                </a:lnTo>
                <a:lnTo>
                  <a:pt x="86740" y="433069"/>
                </a:lnTo>
                <a:lnTo>
                  <a:pt x="141604" y="462279"/>
                </a:lnTo>
                <a:lnTo>
                  <a:pt x="210692" y="491489"/>
                </a:lnTo>
                <a:lnTo>
                  <a:pt x="250444" y="505459"/>
                </a:lnTo>
                <a:lnTo>
                  <a:pt x="293242" y="518159"/>
                </a:lnTo>
                <a:lnTo>
                  <a:pt x="339089" y="530859"/>
                </a:lnTo>
                <a:lnTo>
                  <a:pt x="387985" y="543559"/>
                </a:lnTo>
                <a:lnTo>
                  <a:pt x="439800" y="556259"/>
                </a:lnTo>
                <a:lnTo>
                  <a:pt x="494411" y="566419"/>
                </a:lnTo>
                <a:lnTo>
                  <a:pt x="551688" y="577849"/>
                </a:lnTo>
                <a:lnTo>
                  <a:pt x="673862" y="598169"/>
                </a:lnTo>
                <a:lnTo>
                  <a:pt x="805561" y="615949"/>
                </a:lnTo>
                <a:lnTo>
                  <a:pt x="945769" y="631189"/>
                </a:lnTo>
                <a:lnTo>
                  <a:pt x="1093851" y="643889"/>
                </a:lnTo>
                <a:lnTo>
                  <a:pt x="1170431" y="648969"/>
                </a:lnTo>
                <a:lnTo>
                  <a:pt x="1328674" y="656589"/>
                </a:lnTo>
                <a:lnTo>
                  <a:pt x="1492503" y="661669"/>
                </a:lnTo>
                <a:lnTo>
                  <a:pt x="1661286" y="664209"/>
                </a:lnTo>
                <a:lnTo>
                  <a:pt x="1830070" y="661669"/>
                </a:lnTo>
                <a:lnTo>
                  <a:pt x="1912048" y="659129"/>
                </a:lnTo>
                <a:lnTo>
                  <a:pt x="1661286" y="659129"/>
                </a:lnTo>
                <a:lnTo>
                  <a:pt x="1492630" y="657859"/>
                </a:lnTo>
                <a:lnTo>
                  <a:pt x="1328801" y="652779"/>
                </a:lnTo>
                <a:lnTo>
                  <a:pt x="1170685" y="645159"/>
                </a:lnTo>
                <a:lnTo>
                  <a:pt x="1094104" y="640079"/>
                </a:lnTo>
                <a:lnTo>
                  <a:pt x="946150" y="627379"/>
                </a:lnTo>
                <a:lnTo>
                  <a:pt x="805941" y="612139"/>
                </a:lnTo>
                <a:lnTo>
                  <a:pt x="674370" y="594359"/>
                </a:lnTo>
                <a:lnTo>
                  <a:pt x="552323" y="574039"/>
                </a:lnTo>
                <a:lnTo>
                  <a:pt x="495173" y="563879"/>
                </a:lnTo>
                <a:lnTo>
                  <a:pt x="440563" y="552449"/>
                </a:lnTo>
                <a:lnTo>
                  <a:pt x="388874" y="539750"/>
                </a:lnTo>
                <a:lnTo>
                  <a:pt x="339978" y="527050"/>
                </a:lnTo>
                <a:lnTo>
                  <a:pt x="294259" y="514350"/>
                </a:lnTo>
                <a:lnTo>
                  <a:pt x="251587" y="501650"/>
                </a:lnTo>
                <a:lnTo>
                  <a:pt x="211962" y="487679"/>
                </a:lnTo>
                <a:lnTo>
                  <a:pt x="175895" y="473709"/>
                </a:lnTo>
                <a:lnTo>
                  <a:pt x="114046" y="444500"/>
                </a:lnTo>
                <a:lnTo>
                  <a:pt x="67055" y="414019"/>
                </a:lnTo>
                <a:lnTo>
                  <a:pt x="36195" y="383539"/>
                </a:lnTo>
                <a:lnTo>
                  <a:pt x="19176" y="339089"/>
                </a:lnTo>
                <a:lnTo>
                  <a:pt x="20954" y="325119"/>
                </a:lnTo>
                <a:lnTo>
                  <a:pt x="50164" y="279400"/>
                </a:lnTo>
                <a:lnTo>
                  <a:pt x="89280" y="248919"/>
                </a:lnTo>
                <a:lnTo>
                  <a:pt x="143637" y="219709"/>
                </a:lnTo>
                <a:lnTo>
                  <a:pt x="212344" y="191769"/>
                </a:lnTo>
                <a:lnTo>
                  <a:pt x="251840" y="177800"/>
                </a:lnTo>
                <a:lnTo>
                  <a:pt x="294513" y="163829"/>
                </a:lnTo>
                <a:lnTo>
                  <a:pt x="340233" y="151129"/>
                </a:lnTo>
                <a:lnTo>
                  <a:pt x="389000" y="138429"/>
                </a:lnTo>
                <a:lnTo>
                  <a:pt x="440816" y="127000"/>
                </a:lnTo>
                <a:lnTo>
                  <a:pt x="495300" y="115569"/>
                </a:lnTo>
                <a:lnTo>
                  <a:pt x="552576" y="105409"/>
                </a:lnTo>
                <a:lnTo>
                  <a:pt x="612266" y="93979"/>
                </a:lnTo>
                <a:lnTo>
                  <a:pt x="674497" y="85089"/>
                </a:lnTo>
                <a:lnTo>
                  <a:pt x="739139" y="74929"/>
                </a:lnTo>
                <a:lnTo>
                  <a:pt x="806069" y="67309"/>
                </a:lnTo>
                <a:lnTo>
                  <a:pt x="875156" y="58419"/>
                </a:lnTo>
                <a:lnTo>
                  <a:pt x="1094231" y="39369"/>
                </a:lnTo>
                <a:lnTo>
                  <a:pt x="1249045" y="29209"/>
                </a:lnTo>
                <a:lnTo>
                  <a:pt x="1328927" y="25400"/>
                </a:lnTo>
                <a:lnTo>
                  <a:pt x="1492757" y="20319"/>
                </a:lnTo>
                <a:lnTo>
                  <a:pt x="1912112" y="19050"/>
                </a:lnTo>
                <a:lnTo>
                  <a:pt x="1830197" y="16509"/>
                </a:lnTo>
                <a:lnTo>
                  <a:pt x="1661414" y="15239"/>
                </a:lnTo>
                <a:close/>
              </a:path>
              <a:path w="3322954" h="678179">
                <a:moveTo>
                  <a:pt x="1912112" y="19050"/>
                </a:moveTo>
                <a:lnTo>
                  <a:pt x="1661414" y="19050"/>
                </a:lnTo>
                <a:lnTo>
                  <a:pt x="1830070" y="20319"/>
                </a:lnTo>
                <a:lnTo>
                  <a:pt x="1993900" y="25400"/>
                </a:lnTo>
                <a:lnTo>
                  <a:pt x="2073782" y="29209"/>
                </a:lnTo>
                <a:lnTo>
                  <a:pt x="2228723" y="39369"/>
                </a:lnTo>
                <a:lnTo>
                  <a:pt x="2447671" y="58419"/>
                </a:lnTo>
                <a:lnTo>
                  <a:pt x="2516885" y="67309"/>
                </a:lnTo>
                <a:lnTo>
                  <a:pt x="2583688" y="74929"/>
                </a:lnTo>
                <a:lnTo>
                  <a:pt x="2648330" y="85089"/>
                </a:lnTo>
                <a:lnTo>
                  <a:pt x="2710560" y="93979"/>
                </a:lnTo>
                <a:lnTo>
                  <a:pt x="2770378" y="105409"/>
                </a:lnTo>
                <a:lnTo>
                  <a:pt x="2827654" y="115569"/>
                </a:lnTo>
                <a:lnTo>
                  <a:pt x="2882138" y="127000"/>
                </a:lnTo>
                <a:lnTo>
                  <a:pt x="2933827" y="138429"/>
                </a:lnTo>
                <a:lnTo>
                  <a:pt x="2982722" y="151129"/>
                </a:lnTo>
                <a:lnTo>
                  <a:pt x="3028442" y="163829"/>
                </a:lnTo>
                <a:lnTo>
                  <a:pt x="3071114" y="177800"/>
                </a:lnTo>
                <a:lnTo>
                  <a:pt x="3110738" y="191769"/>
                </a:lnTo>
                <a:lnTo>
                  <a:pt x="3146805" y="205739"/>
                </a:lnTo>
                <a:lnTo>
                  <a:pt x="3208654" y="234950"/>
                </a:lnTo>
                <a:lnTo>
                  <a:pt x="3255645" y="265429"/>
                </a:lnTo>
                <a:lnTo>
                  <a:pt x="3286505" y="294639"/>
                </a:lnTo>
                <a:lnTo>
                  <a:pt x="3303524" y="339089"/>
                </a:lnTo>
                <a:lnTo>
                  <a:pt x="3301619" y="354329"/>
                </a:lnTo>
                <a:lnTo>
                  <a:pt x="3272535" y="400050"/>
                </a:lnTo>
                <a:lnTo>
                  <a:pt x="3233420" y="429259"/>
                </a:lnTo>
                <a:lnTo>
                  <a:pt x="3179064" y="459739"/>
                </a:lnTo>
                <a:lnTo>
                  <a:pt x="3110356" y="487679"/>
                </a:lnTo>
                <a:lnTo>
                  <a:pt x="3070859" y="501650"/>
                </a:lnTo>
                <a:lnTo>
                  <a:pt x="2982468" y="528319"/>
                </a:lnTo>
                <a:lnTo>
                  <a:pt x="2933573" y="539750"/>
                </a:lnTo>
                <a:lnTo>
                  <a:pt x="2881883" y="552449"/>
                </a:lnTo>
                <a:lnTo>
                  <a:pt x="2827401" y="563879"/>
                </a:lnTo>
                <a:lnTo>
                  <a:pt x="2770124" y="574039"/>
                </a:lnTo>
                <a:lnTo>
                  <a:pt x="2648204" y="594359"/>
                </a:lnTo>
                <a:lnTo>
                  <a:pt x="2516758" y="612139"/>
                </a:lnTo>
                <a:lnTo>
                  <a:pt x="2376551" y="627379"/>
                </a:lnTo>
                <a:lnTo>
                  <a:pt x="2228596" y="640079"/>
                </a:lnTo>
                <a:lnTo>
                  <a:pt x="2151888" y="645159"/>
                </a:lnTo>
                <a:lnTo>
                  <a:pt x="1993773" y="652779"/>
                </a:lnTo>
                <a:lnTo>
                  <a:pt x="1829943" y="657859"/>
                </a:lnTo>
                <a:lnTo>
                  <a:pt x="1661286" y="659129"/>
                </a:lnTo>
                <a:lnTo>
                  <a:pt x="1912048" y="659129"/>
                </a:lnTo>
                <a:lnTo>
                  <a:pt x="1994027" y="656589"/>
                </a:lnTo>
                <a:lnTo>
                  <a:pt x="2152142" y="648969"/>
                </a:lnTo>
                <a:lnTo>
                  <a:pt x="2228850" y="643889"/>
                </a:lnTo>
                <a:lnTo>
                  <a:pt x="2376931" y="631189"/>
                </a:lnTo>
                <a:lnTo>
                  <a:pt x="2517267" y="615949"/>
                </a:lnTo>
                <a:lnTo>
                  <a:pt x="2648711" y="598169"/>
                </a:lnTo>
                <a:lnTo>
                  <a:pt x="2770885" y="577849"/>
                </a:lnTo>
                <a:lnTo>
                  <a:pt x="2828290" y="566419"/>
                </a:lnTo>
                <a:lnTo>
                  <a:pt x="2882773" y="556259"/>
                </a:lnTo>
                <a:lnTo>
                  <a:pt x="2934589" y="543559"/>
                </a:lnTo>
                <a:lnTo>
                  <a:pt x="2983483" y="530859"/>
                </a:lnTo>
                <a:lnTo>
                  <a:pt x="3029330" y="518159"/>
                </a:lnTo>
                <a:lnTo>
                  <a:pt x="3072129" y="505459"/>
                </a:lnTo>
                <a:lnTo>
                  <a:pt x="3111754" y="491489"/>
                </a:lnTo>
                <a:lnTo>
                  <a:pt x="3147949" y="477519"/>
                </a:lnTo>
                <a:lnTo>
                  <a:pt x="3210052" y="448309"/>
                </a:lnTo>
                <a:lnTo>
                  <a:pt x="3257423" y="417829"/>
                </a:lnTo>
                <a:lnTo>
                  <a:pt x="3289554" y="386079"/>
                </a:lnTo>
                <a:lnTo>
                  <a:pt x="3307460" y="339089"/>
                </a:lnTo>
                <a:lnTo>
                  <a:pt x="3305429" y="323850"/>
                </a:lnTo>
                <a:lnTo>
                  <a:pt x="3275965" y="276859"/>
                </a:lnTo>
                <a:lnTo>
                  <a:pt x="3235959" y="246379"/>
                </a:lnTo>
                <a:lnTo>
                  <a:pt x="3181096" y="215900"/>
                </a:lnTo>
                <a:lnTo>
                  <a:pt x="3111880" y="187959"/>
                </a:lnTo>
                <a:lnTo>
                  <a:pt x="3072256" y="173989"/>
                </a:lnTo>
                <a:lnTo>
                  <a:pt x="3029457" y="160019"/>
                </a:lnTo>
                <a:lnTo>
                  <a:pt x="2983610" y="147319"/>
                </a:lnTo>
                <a:lnTo>
                  <a:pt x="2934716" y="135889"/>
                </a:lnTo>
                <a:lnTo>
                  <a:pt x="2882900" y="123189"/>
                </a:lnTo>
                <a:lnTo>
                  <a:pt x="2828290" y="111759"/>
                </a:lnTo>
                <a:lnTo>
                  <a:pt x="2771013" y="101600"/>
                </a:lnTo>
                <a:lnTo>
                  <a:pt x="2711196" y="90169"/>
                </a:lnTo>
                <a:lnTo>
                  <a:pt x="2648839" y="81279"/>
                </a:lnTo>
                <a:lnTo>
                  <a:pt x="2584196" y="71119"/>
                </a:lnTo>
                <a:lnTo>
                  <a:pt x="2517267" y="63500"/>
                </a:lnTo>
                <a:lnTo>
                  <a:pt x="2448052" y="54609"/>
                </a:lnTo>
                <a:lnTo>
                  <a:pt x="2228977" y="35559"/>
                </a:lnTo>
                <a:lnTo>
                  <a:pt x="2073909" y="25400"/>
                </a:lnTo>
                <a:lnTo>
                  <a:pt x="1994027" y="21589"/>
                </a:lnTo>
                <a:lnTo>
                  <a:pt x="1912112" y="19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7611" y="5856610"/>
            <a:ext cx="8337550" cy="218440"/>
          </a:xfrm>
          <a:custGeom>
            <a:avLst/>
            <a:gdLst/>
            <a:ahLst/>
            <a:cxnLst/>
            <a:rect l="l" t="t" r="r" b="b"/>
            <a:pathLst>
              <a:path w="8337550" h="218439">
                <a:moveTo>
                  <a:pt x="0" y="218340"/>
                </a:moveTo>
                <a:lnTo>
                  <a:pt x="8336997" y="218340"/>
                </a:lnTo>
                <a:lnTo>
                  <a:pt x="8336997" y="0"/>
                </a:lnTo>
                <a:lnTo>
                  <a:pt x="0" y="0"/>
                </a:lnTo>
                <a:lnTo>
                  <a:pt x="0" y="218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103553"/>
              </p:ext>
            </p:extLst>
          </p:nvPr>
        </p:nvGraphicFramePr>
        <p:xfrm>
          <a:off x="1635013" y="760154"/>
          <a:ext cx="8921975" cy="233196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1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2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7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Forecast</a:t>
                      </a:r>
                      <a:r>
                        <a:rPr sz="18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Factors</a:t>
                      </a:r>
                      <a:endParaRPr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715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en-US"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=</a:t>
                      </a:r>
                      <a:r>
                        <a:rPr lang="en-US"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</a:t>
                      </a:r>
                      <a:r>
                        <a:rPr sz="1100" spc="-1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Good</a:t>
                      </a:r>
                      <a:endParaRPr lang="en-US" sz="1100" spc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r>
                        <a:rPr lang="en-US"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=</a:t>
                      </a:r>
                      <a:r>
                        <a:rPr lang="en-US"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</a:t>
                      </a:r>
                      <a:r>
                        <a:rPr sz="11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od</a:t>
                      </a:r>
                      <a:endParaRPr lang="en-US" sz="1100" spc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 </a:t>
                      </a:r>
                      <a:r>
                        <a:rPr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=</a:t>
                      </a:r>
                      <a:r>
                        <a:rPr sz="1100" spc="-1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8255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Profitability</a:t>
                      </a:r>
                      <a:r>
                        <a:rPr sz="1400" b="1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past/present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7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50" b="1" dirty="0"/>
                        <a:t>3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GM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 been falling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even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though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are</a:t>
                      </a:r>
                      <a:r>
                        <a:rPr sz="1100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up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Profitability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grow 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</a:t>
                      </a:r>
                      <a:r>
                        <a:rPr sz="1400" b="1" spc="-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forecast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7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50" b="1" dirty="0"/>
                        <a:t>3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profit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flat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last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three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years.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Actually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dow</a:t>
                      </a:r>
                      <a:r>
                        <a:rPr sz="1100" spc="-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from</a:t>
                      </a:r>
                      <a:r>
                        <a:rPr sz="1100" spc="-1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last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 %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Sales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Revenue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grow</a:t>
                      </a:r>
                      <a:r>
                        <a:rPr sz="1400" b="1" spc="-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7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50" b="1" dirty="0"/>
                        <a:t>5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last three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appears to be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solid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High 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certainty </a:t>
                      </a:r>
                      <a:r>
                        <a:rPr sz="1400" b="1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</a:t>
                      </a:r>
                      <a:r>
                        <a:rPr sz="1400" b="1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budget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7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50" b="1" dirty="0"/>
                        <a:t>4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Consistent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historical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top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line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grow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but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</a:t>
                      </a:r>
                      <a:r>
                        <a:rPr sz="1100" spc="-1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any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formal</a:t>
                      </a:r>
                      <a:r>
                        <a:rPr sz="1100" spc="-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forcasting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Recurring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revenue</a:t>
                      </a:r>
                      <a:r>
                        <a:rPr sz="14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model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7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50" b="1" dirty="0"/>
                        <a:t>5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last three </a:t>
                      </a:r>
                      <a:r>
                        <a:rPr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appears to be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solid.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Needs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 be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real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significant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reason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 </a:t>
                      </a:r>
                      <a:r>
                        <a:rPr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sw</a:t>
                      </a:r>
                      <a:r>
                        <a:rPr sz="1100" spc="-1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itch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07471"/>
              </p:ext>
            </p:extLst>
          </p:nvPr>
        </p:nvGraphicFramePr>
        <p:xfrm>
          <a:off x="1635013" y="3605645"/>
          <a:ext cx="8921975" cy="233196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1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2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7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</a:t>
                      </a:r>
                      <a:r>
                        <a:rPr sz="1800" b="1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Factors</a:t>
                      </a:r>
                      <a:endParaRPr sz="18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715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= No</a:t>
                      </a:r>
                      <a:r>
                        <a:rPr lang="en-US"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</a:t>
                      </a:r>
                      <a:r>
                        <a:rPr lang="en-US" sz="1100" spc="-1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1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Good</a:t>
                      </a:r>
                      <a:endParaRPr lang="en-US" sz="1100" spc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 = Go</a:t>
                      </a:r>
                      <a:r>
                        <a:rPr lang="en-US" sz="11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od</a:t>
                      </a:r>
                      <a:endParaRPr lang="en-US" sz="1100" spc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 </a:t>
                      </a:r>
                      <a:r>
                        <a:rPr lang="en-US"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=</a:t>
                      </a:r>
                      <a:r>
                        <a:rPr lang="en-US" sz="1100" spc="-1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1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lang="en-US"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8255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grow 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&amp;</a:t>
                      </a:r>
                      <a:r>
                        <a:rPr sz="1400" b="1" spc="-1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potential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50" b="1" dirty="0"/>
                        <a:t>4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this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industry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 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strong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right</a:t>
                      </a:r>
                      <a:r>
                        <a:rPr sz="11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now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41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Industry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barriers 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</a:t>
                      </a:r>
                      <a:r>
                        <a:rPr sz="1400" b="1" spc="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entry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b="1" dirty="0"/>
                        <a:t>3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High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investment: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No.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Credit lines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needed.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Must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</a:t>
                      </a:r>
                      <a:r>
                        <a:rPr sz="11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vendor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qualified.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Competitive 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activity or</a:t>
                      </a:r>
                      <a:r>
                        <a:rPr sz="1400" b="1" spc="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advantage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b="1" dirty="0"/>
                        <a:t>4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 orried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about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it.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How many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customers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lost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</a:t>
                      </a:r>
                      <a:r>
                        <a:rPr sz="1100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last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three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years?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Dominant </a:t>
                      </a:r>
                      <a:r>
                        <a:rPr sz="14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</a:t>
                      </a:r>
                      <a:r>
                        <a:rPr sz="1400" b="1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position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b="1" dirty="0"/>
                        <a:t>3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5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Lots, </a:t>
                      </a:r>
                      <a:r>
                        <a:rPr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very 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fragmented.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Don't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really know</a:t>
                      </a: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Economic</a:t>
                      </a:r>
                      <a:r>
                        <a:rPr sz="1400" b="1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4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prosperity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b="1" dirty="0"/>
                        <a:t>4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Economy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getting </a:t>
                      </a:r>
                      <a:r>
                        <a:rPr sz="11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better. 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Banks lending more; </a:t>
                      </a:r>
                      <a:r>
                        <a:rPr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like</a:t>
                      </a:r>
                      <a:r>
                        <a:rPr sz="1100" spc="1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this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industry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64932" y="3082053"/>
            <a:ext cx="68226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67%</a:t>
            </a:r>
            <a:endParaRPr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4932" y="5953255"/>
            <a:ext cx="66147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60%</a:t>
            </a:r>
          </a:p>
        </p:txBody>
      </p:sp>
      <p:sp>
        <p:nvSpPr>
          <p:cNvPr id="7" name="object 7"/>
          <p:cNvSpPr/>
          <p:nvPr/>
        </p:nvSpPr>
        <p:spPr>
          <a:xfrm>
            <a:off x="9834608" y="6064155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799"/>
                </a:lnTo>
                <a:lnTo>
                  <a:pt x="0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5722" y="2214409"/>
            <a:ext cx="3322954" cy="678180"/>
          </a:xfrm>
          <a:custGeom>
            <a:avLst/>
            <a:gdLst/>
            <a:ahLst/>
            <a:cxnLst/>
            <a:rect l="l" t="t" r="r" b="b"/>
            <a:pathLst>
              <a:path w="3322954" h="678180">
                <a:moveTo>
                  <a:pt x="1661160" y="0"/>
                </a:moveTo>
                <a:lnTo>
                  <a:pt x="1492123" y="2539"/>
                </a:lnTo>
                <a:lnTo>
                  <a:pt x="1247902" y="10159"/>
                </a:lnTo>
                <a:lnTo>
                  <a:pt x="1092581" y="20319"/>
                </a:lnTo>
                <a:lnTo>
                  <a:pt x="944118" y="33019"/>
                </a:lnTo>
                <a:lnTo>
                  <a:pt x="803529" y="48259"/>
                </a:lnTo>
                <a:lnTo>
                  <a:pt x="671576" y="66039"/>
                </a:lnTo>
                <a:lnTo>
                  <a:pt x="608965" y="76200"/>
                </a:lnTo>
                <a:lnTo>
                  <a:pt x="491363" y="96519"/>
                </a:lnTo>
                <a:lnTo>
                  <a:pt x="436499" y="107950"/>
                </a:lnTo>
                <a:lnTo>
                  <a:pt x="384302" y="120650"/>
                </a:lnTo>
                <a:lnTo>
                  <a:pt x="335026" y="133350"/>
                </a:lnTo>
                <a:lnTo>
                  <a:pt x="288798" y="146050"/>
                </a:lnTo>
                <a:lnTo>
                  <a:pt x="245491" y="160019"/>
                </a:lnTo>
                <a:lnTo>
                  <a:pt x="205359" y="173989"/>
                </a:lnTo>
                <a:lnTo>
                  <a:pt x="168529" y="187959"/>
                </a:lnTo>
                <a:lnTo>
                  <a:pt x="104902" y="218439"/>
                </a:lnTo>
                <a:lnTo>
                  <a:pt x="55245" y="250189"/>
                </a:lnTo>
                <a:lnTo>
                  <a:pt x="21462" y="283209"/>
                </a:lnTo>
                <a:lnTo>
                  <a:pt x="20828" y="283209"/>
                </a:lnTo>
                <a:lnTo>
                  <a:pt x="20447" y="284479"/>
                </a:lnTo>
                <a:lnTo>
                  <a:pt x="10033" y="300989"/>
                </a:lnTo>
                <a:lnTo>
                  <a:pt x="9652" y="300989"/>
                </a:lnTo>
                <a:lnTo>
                  <a:pt x="9398" y="302259"/>
                </a:lnTo>
                <a:lnTo>
                  <a:pt x="9144" y="302259"/>
                </a:lnTo>
                <a:lnTo>
                  <a:pt x="2794" y="318769"/>
                </a:lnTo>
                <a:lnTo>
                  <a:pt x="2286" y="321309"/>
                </a:lnTo>
                <a:lnTo>
                  <a:pt x="0" y="337819"/>
                </a:lnTo>
                <a:lnTo>
                  <a:pt x="0" y="340359"/>
                </a:lnTo>
                <a:lnTo>
                  <a:pt x="2286" y="358139"/>
                </a:lnTo>
                <a:lnTo>
                  <a:pt x="2794" y="359409"/>
                </a:lnTo>
                <a:lnTo>
                  <a:pt x="9144" y="377189"/>
                </a:lnTo>
                <a:lnTo>
                  <a:pt x="9398" y="377189"/>
                </a:lnTo>
                <a:lnTo>
                  <a:pt x="9652" y="378459"/>
                </a:lnTo>
                <a:lnTo>
                  <a:pt x="10033" y="378459"/>
                </a:lnTo>
                <a:lnTo>
                  <a:pt x="20447" y="394969"/>
                </a:lnTo>
                <a:lnTo>
                  <a:pt x="20828" y="394969"/>
                </a:lnTo>
                <a:lnTo>
                  <a:pt x="21082" y="396239"/>
                </a:lnTo>
                <a:lnTo>
                  <a:pt x="21462" y="396239"/>
                </a:lnTo>
                <a:lnTo>
                  <a:pt x="36830" y="412750"/>
                </a:lnTo>
                <a:lnTo>
                  <a:pt x="56007" y="429259"/>
                </a:lnTo>
                <a:lnTo>
                  <a:pt x="105410" y="461009"/>
                </a:lnTo>
                <a:lnTo>
                  <a:pt x="168910" y="491489"/>
                </a:lnTo>
                <a:lnTo>
                  <a:pt x="205740" y="505459"/>
                </a:lnTo>
                <a:lnTo>
                  <a:pt x="245872" y="519429"/>
                </a:lnTo>
                <a:lnTo>
                  <a:pt x="289052" y="533400"/>
                </a:lnTo>
                <a:lnTo>
                  <a:pt x="335280" y="546100"/>
                </a:lnTo>
                <a:lnTo>
                  <a:pt x="384556" y="558800"/>
                </a:lnTo>
                <a:lnTo>
                  <a:pt x="436626" y="570229"/>
                </a:lnTo>
                <a:lnTo>
                  <a:pt x="491490" y="581659"/>
                </a:lnTo>
                <a:lnTo>
                  <a:pt x="549148" y="593089"/>
                </a:lnTo>
                <a:lnTo>
                  <a:pt x="671703" y="613409"/>
                </a:lnTo>
                <a:lnTo>
                  <a:pt x="803656" y="631189"/>
                </a:lnTo>
                <a:lnTo>
                  <a:pt x="944245" y="646429"/>
                </a:lnTo>
                <a:lnTo>
                  <a:pt x="1092708" y="659129"/>
                </a:lnTo>
                <a:lnTo>
                  <a:pt x="1169542" y="664209"/>
                </a:lnTo>
                <a:lnTo>
                  <a:pt x="1328165" y="671829"/>
                </a:lnTo>
                <a:lnTo>
                  <a:pt x="1492377" y="676909"/>
                </a:lnTo>
                <a:lnTo>
                  <a:pt x="1661414" y="678179"/>
                </a:lnTo>
                <a:lnTo>
                  <a:pt x="1830451" y="676909"/>
                </a:lnTo>
                <a:lnTo>
                  <a:pt x="1994662" y="671829"/>
                </a:lnTo>
                <a:lnTo>
                  <a:pt x="2074672" y="668019"/>
                </a:lnTo>
                <a:lnTo>
                  <a:pt x="1661287" y="668019"/>
                </a:lnTo>
                <a:lnTo>
                  <a:pt x="1492504" y="665479"/>
                </a:lnTo>
                <a:lnTo>
                  <a:pt x="1328420" y="660400"/>
                </a:lnTo>
                <a:lnTo>
                  <a:pt x="1170178" y="652779"/>
                </a:lnTo>
                <a:lnTo>
                  <a:pt x="1093470" y="647700"/>
                </a:lnTo>
                <a:lnTo>
                  <a:pt x="945261" y="635000"/>
                </a:lnTo>
                <a:lnTo>
                  <a:pt x="804926" y="619759"/>
                </a:lnTo>
                <a:lnTo>
                  <a:pt x="673227" y="601979"/>
                </a:lnTo>
                <a:lnTo>
                  <a:pt x="551053" y="581659"/>
                </a:lnTo>
                <a:lnTo>
                  <a:pt x="493649" y="570229"/>
                </a:lnTo>
                <a:lnTo>
                  <a:pt x="439039" y="560069"/>
                </a:lnTo>
                <a:lnTo>
                  <a:pt x="387096" y="547369"/>
                </a:lnTo>
                <a:lnTo>
                  <a:pt x="338074" y="534669"/>
                </a:lnTo>
                <a:lnTo>
                  <a:pt x="292100" y="521969"/>
                </a:lnTo>
                <a:lnTo>
                  <a:pt x="249174" y="509269"/>
                </a:lnTo>
                <a:lnTo>
                  <a:pt x="209423" y="495300"/>
                </a:lnTo>
                <a:lnTo>
                  <a:pt x="140081" y="466089"/>
                </a:lnTo>
                <a:lnTo>
                  <a:pt x="84709" y="435609"/>
                </a:lnTo>
                <a:lnTo>
                  <a:pt x="44323" y="405129"/>
                </a:lnTo>
                <a:lnTo>
                  <a:pt x="19812" y="372109"/>
                </a:lnTo>
                <a:lnTo>
                  <a:pt x="11430" y="339089"/>
                </a:lnTo>
                <a:lnTo>
                  <a:pt x="13589" y="322579"/>
                </a:lnTo>
                <a:lnTo>
                  <a:pt x="44450" y="274319"/>
                </a:lnTo>
                <a:lnTo>
                  <a:pt x="84836" y="242569"/>
                </a:lnTo>
                <a:lnTo>
                  <a:pt x="173101" y="198119"/>
                </a:lnTo>
                <a:lnTo>
                  <a:pt x="209550" y="184150"/>
                </a:lnTo>
                <a:lnTo>
                  <a:pt x="249301" y="170179"/>
                </a:lnTo>
                <a:lnTo>
                  <a:pt x="338201" y="143509"/>
                </a:lnTo>
                <a:lnTo>
                  <a:pt x="387096" y="132079"/>
                </a:lnTo>
                <a:lnTo>
                  <a:pt x="439039" y="119379"/>
                </a:lnTo>
                <a:lnTo>
                  <a:pt x="493649" y="107950"/>
                </a:lnTo>
                <a:lnTo>
                  <a:pt x="551053" y="97789"/>
                </a:lnTo>
                <a:lnTo>
                  <a:pt x="610997" y="86359"/>
                </a:lnTo>
                <a:lnTo>
                  <a:pt x="673354" y="77469"/>
                </a:lnTo>
                <a:lnTo>
                  <a:pt x="737997" y="67309"/>
                </a:lnTo>
                <a:lnTo>
                  <a:pt x="945388" y="44450"/>
                </a:lnTo>
                <a:lnTo>
                  <a:pt x="1093470" y="31750"/>
                </a:lnTo>
                <a:lnTo>
                  <a:pt x="1248664" y="21589"/>
                </a:lnTo>
                <a:lnTo>
                  <a:pt x="1328547" y="17779"/>
                </a:lnTo>
                <a:lnTo>
                  <a:pt x="1661287" y="11429"/>
                </a:lnTo>
                <a:lnTo>
                  <a:pt x="2094166" y="11429"/>
                </a:lnTo>
                <a:lnTo>
                  <a:pt x="2074545" y="10159"/>
                </a:lnTo>
                <a:lnTo>
                  <a:pt x="1830324" y="2539"/>
                </a:lnTo>
                <a:lnTo>
                  <a:pt x="1661160" y="0"/>
                </a:lnTo>
                <a:close/>
              </a:path>
              <a:path w="3322954" h="678180">
                <a:moveTo>
                  <a:pt x="2094166" y="11429"/>
                </a:moveTo>
                <a:lnTo>
                  <a:pt x="1661287" y="11429"/>
                </a:lnTo>
                <a:lnTo>
                  <a:pt x="1994154" y="17779"/>
                </a:lnTo>
                <a:lnTo>
                  <a:pt x="2074037" y="21589"/>
                </a:lnTo>
                <a:lnTo>
                  <a:pt x="2229104" y="31750"/>
                </a:lnTo>
                <a:lnTo>
                  <a:pt x="2377186" y="44450"/>
                </a:lnTo>
                <a:lnTo>
                  <a:pt x="2584577" y="67309"/>
                </a:lnTo>
                <a:lnTo>
                  <a:pt x="2649347" y="77469"/>
                </a:lnTo>
                <a:lnTo>
                  <a:pt x="2711704" y="86359"/>
                </a:lnTo>
                <a:lnTo>
                  <a:pt x="2771648" y="97789"/>
                </a:lnTo>
                <a:lnTo>
                  <a:pt x="2828925" y="107950"/>
                </a:lnTo>
                <a:lnTo>
                  <a:pt x="2883662" y="119379"/>
                </a:lnTo>
                <a:lnTo>
                  <a:pt x="2935478" y="132079"/>
                </a:lnTo>
                <a:lnTo>
                  <a:pt x="2984500" y="143509"/>
                </a:lnTo>
                <a:lnTo>
                  <a:pt x="3073400" y="170179"/>
                </a:lnTo>
                <a:lnTo>
                  <a:pt x="3113151" y="184150"/>
                </a:lnTo>
                <a:lnTo>
                  <a:pt x="3149600" y="198119"/>
                </a:lnTo>
                <a:lnTo>
                  <a:pt x="3212084" y="227329"/>
                </a:lnTo>
                <a:lnTo>
                  <a:pt x="3260090" y="259079"/>
                </a:lnTo>
                <a:lnTo>
                  <a:pt x="3292602" y="290829"/>
                </a:lnTo>
                <a:lnTo>
                  <a:pt x="3311271" y="339089"/>
                </a:lnTo>
                <a:lnTo>
                  <a:pt x="3309112" y="355600"/>
                </a:lnTo>
                <a:lnTo>
                  <a:pt x="3278251" y="405129"/>
                </a:lnTo>
                <a:lnTo>
                  <a:pt x="3237738" y="435609"/>
                </a:lnTo>
                <a:lnTo>
                  <a:pt x="3182492" y="466089"/>
                </a:lnTo>
                <a:lnTo>
                  <a:pt x="3113151" y="495300"/>
                </a:lnTo>
                <a:lnTo>
                  <a:pt x="3073400" y="509269"/>
                </a:lnTo>
                <a:lnTo>
                  <a:pt x="3030474" y="521969"/>
                </a:lnTo>
                <a:lnTo>
                  <a:pt x="2984500" y="534669"/>
                </a:lnTo>
                <a:lnTo>
                  <a:pt x="2935478" y="547369"/>
                </a:lnTo>
                <a:lnTo>
                  <a:pt x="2883662" y="560069"/>
                </a:lnTo>
                <a:lnTo>
                  <a:pt x="2828925" y="570229"/>
                </a:lnTo>
                <a:lnTo>
                  <a:pt x="2771521" y="581659"/>
                </a:lnTo>
                <a:lnTo>
                  <a:pt x="2649347" y="601979"/>
                </a:lnTo>
                <a:lnTo>
                  <a:pt x="2517521" y="619759"/>
                </a:lnTo>
                <a:lnTo>
                  <a:pt x="2377186" y="635000"/>
                </a:lnTo>
                <a:lnTo>
                  <a:pt x="2229104" y="647700"/>
                </a:lnTo>
                <a:lnTo>
                  <a:pt x="2152396" y="652779"/>
                </a:lnTo>
                <a:lnTo>
                  <a:pt x="1994154" y="660400"/>
                </a:lnTo>
                <a:lnTo>
                  <a:pt x="1830197" y="665479"/>
                </a:lnTo>
                <a:lnTo>
                  <a:pt x="1661287" y="668019"/>
                </a:lnTo>
                <a:lnTo>
                  <a:pt x="2074672" y="668019"/>
                </a:lnTo>
                <a:lnTo>
                  <a:pt x="2153158" y="664209"/>
                </a:lnTo>
                <a:lnTo>
                  <a:pt x="2229992" y="659129"/>
                </a:lnTo>
                <a:lnTo>
                  <a:pt x="2378329" y="646429"/>
                </a:lnTo>
                <a:lnTo>
                  <a:pt x="2519045" y="631189"/>
                </a:lnTo>
                <a:lnTo>
                  <a:pt x="2651125" y="613409"/>
                </a:lnTo>
                <a:lnTo>
                  <a:pt x="2773680" y="593089"/>
                </a:lnTo>
                <a:lnTo>
                  <a:pt x="2886202" y="570229"/>
                </a:lnTo>
                <a:lnTo>
                  <a:pt x="2938272" y="558800"/>
                </a:lnTo>
                <a:lnTo>
                  <a:pt x="2987548" y="546100"/>
                </a:lnTo>
                <a:lnTo>
                  <a:pt x="3033903" y="533400"/>
                </a:lnTo>
                <a:lnTo>
                  <a:pt x="3077083" y="519429"/>
                </a:lnTo>
                <a:lnTo>
                  <a:pt x="3117215" y="505459"/>
                </a:lnTo>
                <a:lnTo>
                  <a:pt x="3154045" y="491489"/>
                </a:lnTo>
                <a:lnTo>
                  <a:pt x="3217799" y="461009"/>
                </a:lnTo>
                <a:lnTo>
                  <a:pt x="3267329" y="429259"/>
                </a:lnTo>
                <a:lnTo>
                  <a:pt x="3301238" y="396239"/>
                </a:lnTo>
                <a:lnTo>
                  <a:pt x="3301491" y="396239"/>
                </a:lnTo>
                <a:lnTo>
                  <a:pt x="3301873" y="394969"/>
                </a:lnTo>
                <a:lnTo>
                  <a:pt x="3312667" y="378459"/>
                </a:lnTo>
                <a:lnTo>
                  <a:pt x="3312922" y="378459"/>
                </a:lnTo>
                <a:lnTo>
                  <a:pt x="3313303" y="377189"/>
                </a:lnTo>
                <a:lnTo>
                  <a:pt x="3319907" y="359409"/>
                </a:lnTo>
                <a:lnTo>
                  <a:pt x="3320161" y="359409"/>
                </a:lnTo>
                <a:lnTo>
                  <a:pt x="3320415" y="358139"/>
                </a:lnTo>
                <a:lnTo>
                  <a:pt x="3322574" y="340359"/>
                </a:lnTo>
                <a:lnTo>
                  <a:pt x="3322574" y="337819"/>
                </a:lnTo>
                <a:lnTo>
                  <a:pt x="3320415" y="321309"/>
                </a:lnTo>
                <a:lnTo>
                  <a:pt x="3319907" y="318769"/>
                </a:lnTo>
                <a:lnTo>
                  <a:pt x="3313430" y="302259"/>
                </a:lnTo>
                <a:lnTo>
                  <a:pt x="3312922" y="300989"/>
                </a:lnTo>
                <a:lnTo>
                  <a:pt x="3312667" y="300989"/>
                </a:lnTo>
                <a:lnTo>
                  <a:pt x="3301873" y="283209"/>
                </a:lnTo>
                <a:lnTo>
                  <a:pt x="3301238" y="283209"/>
                </a:lnTo>
                <a:lnTo>
                  <a:pt x="3266566" y="248919"/>
                </a:lnTo>
                <a:lnTo>
                  <a:pt x="3217291" y="217169"/>
                </a:lnTo>
                <a:lnTo>
                  <a:pt x="3116961" y="172719"/>
                </a:lnTo>
                <a:lnTo>
                  <a:pt x="3033522" y="146050"/>
                </a:lnTo>
                <a:lnTo>
                  <a:pt x="2987293" y="133350"/>
                </a:lnTo>
                <a:lnTo>
                  <a:pt x="2938145" y="120650"/>
                </a:lnTo>
                <a:lnTo>
                  <a:pt x="2885948" y="107950"/>
                </a:lnTo>
                <a:lnTo>
                  <a:pt x="2831084" y="96519"/>
                </a:lnTo>
                <a:lnTo>
                  <a:pt x="2713482" y="76200"/>
                </a:lnTo>
                <a:lnTo>
                  <a:pt x="2650998" y="66039"/>
                </a:lnTo>
                <a:lnTo>
                  <a:pt x="2518917" y="48259"/>
                </a:lnTo>
                <a:lnTo>
                  <a:pt x="2378202" y="33019"/>
                </a:lnTo>
                <a:lnTo>
                  <a:pt x="2229866" y="20319"/>
                </a:lnTo>
                <a:lnTo>
                  <a:pt x="2094166" y="11429"/>
                </a:lnTo>
                <a:close/>
              </a:path>
              <a:path w="3322954" h="678180">
                <a:moveTo>
                  <a:pt x="1661414" y="15239"/>
                </a:moveTo>
                <a:lnTo>
                  <a:pt x="1492631" y="16509"/>
                </a:lnTo>
                <a:lnTo>
                  <a:pt x="1328674" y="21589"/>
                </a:lnTo>
                <a:lnTo>
                  <a:pt x="1248790" y="25400"/>
                </a:lnTo>
                <a:lnTo>
                  <a:pt x="1093851" y="35559"/>
                </a:lnTo>
                <a:lnTo>
                  <a:pt x="874649" y="54609"/>
                </a:lnTo>
                <a:lnTo>
                  <a:pt x="805434" y="63500"/>
                </a:lnTo>
                <a:lnTo>
                  <a:pt x="738632" y="71119"/>
                </a:lnTo>
                <a:lnTo>
                  <a:pt x="673862" y="81279"/>
                </a:lnTo>
                <a:lnTo>
                  <a:pt x="611632" y="90169"/>
                </a:lnTo>
                <a:lnTo>
                  <a:pt x="551815" y="100329"/>
                </a:lnTo>
                <a:lnTo>
                  <a:pt x="494411" y="111759"/>
                </a:lnTo>
                <a:lnTo>
                  <a:pt x="439928" y="123189"/>
                </a:lnTo>
                <a:lnTo>
                  <a:pt x="388112" y="135889"/>
                </a:lnTo>
                <a:lnTo>
                  <a:pt x="339217" y="147319"/>
                </a:lnTo>
                <a:lnTo>
                  <a:pt x="293370" y="160019"/>
                </a:lnTo>
                <a:lnTo>
                  <a:pt x="250571" y="173989"/>
                </a:lnTo>
                <a:lnTo>
                  <a:pt x="210947" y="187959"/>
                </a:lnTo>
                <a:lnTo>
                  <a:pt x="174625" y="201929"/>
                </a:lnTo>
                <a:lnTo>
                  <a:pt x="112649" y="231139"/>
                </a:lnTo>
                <a:lnTo>
                  <a:pt x="65278" y="261619"/>
                </a:lnTo>
                <a:lnTo>
                  <a:pt x="33147" y="293369"/>
                </a:lnTo>
                <a:lnTo>
                  <a:pt x="15240" y="339089"/>
                </a:lnTo>
                <a:lnTo>
                  <a:pt x="17272" y="355600"/>
                </a:lnTo>
                <a:lnTo>
                  <a:pt x="46736" y="401319"/>
                </a:lnTo>
                <a:lnTo>
                  <a:pt x="86741" y="433069"/>
                </a:lnTo>
                <a:lnTo>
                  <a:pt x="141605" y="462279"/>
                </a:lnTo>
                <a:lnTo>
                  <a:pt x="210693" y="491489"/>
                </a:lnTo>
                <a:lnTo>
                  <a:pt x="250317" y="505459"/>
                </a:lnTo>
                <a:lnTo>
                  <a:pt x="293116" y="518159"/>
                </a:lnTo>
                <a:lnTo>
                  <a:pt x="339090" y="530859"/>
                </a:lnTo>
                <a:lnTo>
                  <a:pt x="387985" y="543559"/>
                </a:lnTo>
                <a:lnTo>
                  <a:pt x="439801" y="556259"/>
                </a:lnTo>
                <a:lnTo>
                  <a:pt x="494284" y="566419"/>
                </a:lnTo>
                <a:lnTo>
                  <a:pt x="551688" y="577850"/>
                </a:lnTo>
                <a:lnTo>
                  <a:pt x="673862" y="598169"/>
                </a:lnTo>
                <a:lnTo>
                  <a:pt x="805434" y="615950"/>
                </a:lnTo>
                <a:lnTo>
                  <a:pt x="945642" y="631189"/>
                </a:lnTo>
                <a:lnTo>
                  <a:pt x="1093724" y="643889"/>
                </a:lnTo>
                <a:lnTo>
                  <a:pt x="1170432" y="648969"/>
                </a:lnTo>
                <a:lnTo>
                  <a:pt x="1328547" y="656589"/>
                </a:lnTo>
                <a:lnTo>
                  <a:pt x="1492504" y="661669"/>
                </a:lnTo>
                <a:lnTo>
                  <a:pt x="1661287" y="664209"/>
                </a:lnTo>
                <a:lnTo>
                  <a:pt x="1830070" y="661669"/>
                </a:lnTo>
                <a:lnTo>
                  <a:pt x="1911985" y="659129"/>
                </a:lnTo>
                <a:lnTo>
                  <a:pt x="1661160" y="659129"/>
                </a:lnTo>
                <a:lnTo>
                  <a:pt x="1492504" y="657859"/>
                </a:lnTo>
                <a:lnTo>
                  <a:pt x="1328674" y="652779"/>
                </a:lnTo>
                <a:lnTo>
                  <a:pt x="1170686" y="645159"/>
                </a:lnTo>
                <a:lnTo>
                  <a:pt x="1093978" y="640079"/>
                </a:lnTo>
                <a:lnTo>
                  <a:pt x="946023" y="627379"/>
                </a:lnTo>
                <a:lnTo>
                  <a:pt x="805815" y="612139"/>
                </a:lnTo>
                <a:lnTo>
                  <a:pt x="674370" y="594359"/>
                </a:lnTo>
                <a:lnTo>
                  <a:pt x="552323" y="574039"/>
                </a:lnTo>
                <a:lnTo>
                  <a:pt x="495046" y="563879"/>
                </a:lnTo>
                <a:lnTo>
                  <a:pt x="440563" y="552450"/>
                </a:lnTo>
                <a:lnTo>
                  <a:pt x="388874" y="539750"/>
                </a:lnTo>
                <a:lnTo>
                  <a:pt x="339979" y="527050"/>
                </a:lnTo>
                <a:lnTo>
                  <a:pt x="294132" y="514350"/>
                </a:lnTo>
                <a:lnTo>
                  <a:pt x="251460" y="501650"/>
                </a:lnTo>
                <a:lnTo>
                  <a:pt x="211962" y="487679"/>
                </a:lnTo>
                <a:lnTo>
                  <a:pt x="175768" y="473709"/>
                </a:lnTo>
                <a:lnTo>
                  <a:pt x="114046" y="444500"/>
                </a:lnTo>
                <a:lnTo>
                  <a:pt x="66929" y="414019"/>
                </a:lnTo>
                <a:lnTo>
                  <a:pt x="36195" y="383539"/>
                </a:lnTo>
                <a:lnTo>
                  <a:pt x="19050" y="339089"/>
                </a:lnTo>
                <a:lnTo>
                  <a:pt x="20955" y="325119"/>
                </a:lnTo>
                <a:lnTo>
                  <a:pt x="50165" y="279400"/>
                </a:lnTo>
                <a:lnTo>
                  <a:pt x="89281" y="248919"/>
                </a:lnTo>
                <a:lnTo>
                  <a:pt x="143637" y="219709"/>
                </a:lnTo>
                <a:lnTo>
                  <a:pt x="212344" y="191769"/>
                </a:lnTo>
                <a:lnTo>
                  <a:pt x="251841" y="177800"/>
                </a:lnTo>
                <a:lnTo>
                  <a:pt x="294513" y="163829"/>
                </a:lnTo>
                <a:lnTo>
                  <a:pt x="340233" y="151129"/>
                </a:lnTo>
                <a:lnTo>
                  <a:pt x="389001" y="138429"/>
                </a:lnTo>
                <a:lnTo>
                  <a:pt x="440690" y="127000"/>
                </a:lnTo>
                <a:lnTo>
                  <a:pt x="495173" y="115569"/>
                </a:lnTo>
                <a:lnTo>
                  <a:pt x="552450" y="105409"/>
                </a:lnTo>
                <a:lnTo>
                  <a:pt x="612267" y="93979"/>
                </a:lnTo>
                <a:lnTo>
                  <a:pt x="674497" y="85089"/>
                </a:lnTo>
                <a:lnTo>
                  <a:pt x="739140" y="74929"/>
                </a:lnTo>
                <a:lnTo>
                  <a:pt x="805942" y="67309"/>
                </a:lnTo>
                <a:lnTo>
                  <a:pt x="875030" y="58419"/>
                </a:lnTo>
                <a:lnTo>
                  <a:pt x="1094105" y="39369"/>
                </a:lnTo>
                <a:lnTo>
                  <a:pt x="1249045" y="29209"/>
                </a:lnTo>
                <a:lnTo>
                  <a:pt x="1328801" y="25400"/>
                </a:lnTo>
                <a:lnTo>
                  <a:pt x="1492758" y="20319"/>
                </a:lnTo>
                <a:lnTo>
                  <a:pt x="1912112" y="19050"/>
                </a:lnTo>
                <a:lnTo>
                  <a:pt x="1830197" y="16509"/>
                </a:lnTo>
                <a:lnTo>
                  <a:pt x="1661414" y="15239"/>
                </a:lnTo>
                <a:close/>
              </a:path>
              <a:path w="3322954" h="678180">
                <a:moveTo>
                  <a:pt x="1912112" y="19050"/>
                </a:moveTo>
                <a:lnTo>
                  <a:pt x="1661414" y="19050"/>
                </a:lnTo>
                <a:lnTo>
                  <a:pt x="1830070" y="20319"/>
                </a:lnTo>
                <a:lnTo>
                  <a:pt x="1993900" y="25400"/>
                </a:lnTo>
                <a:lnTo>
                  <a:pt x="2073656" y="29209"/>
                </a:lnTo>
                <a:lnTo>
                  <a:pt x="2228596" y="39369"/>
                </a:lnTo>
                <a:lnTo>
                  <a:pt x="2447671" y="58419"/>
                </a:lnTo>
                <a:lnTo>
                  <a:pt x="2516759" y="67309"/>
                </a:lnTo>
                <a:lnTo>
                  <a:pt x="2583688" y="74929"/>
                </a:lnTo>
                <a:lnTo>
                  <a:pt x="2648331" y="85089"/>
                </a:lnTo>
                <a:lnTo>
                  <a:pt x="2710561" y="93979"/>
                </a:lnTo>
                <a:lnTo>
                  <a:pt x="2770378" y="105409"/>
                </a:lnTo>
                <a:lnTo>
                  <a:pt x="2827528" y="115569"/>
                </a:lnTo>
                <a:lnTo>
                  <a:pt x="2882138" y="127000"/>
                </a:lnTo>
                <a:lnTo>
                  <a:pt x="2933827" y="138429"/>
                </a:lnTo>
                <a:lnTo>
                  <a:pt x="2982595" y="151129"/>
                </a:lnTo>
                <a:lnTo>
                  <a:pt x="3028441" y="163829"/>
                </a:lnTo>
                <a:lnTo>
                  <a:pt x="3071114" y="177800"/>
                </a:lnTo>
                <a:lnTo>
                  <a:pt x="3110611" y="191769"/>
                </a:lnTo>
                <a:lnTo>
                  <a:pt x="3146806" y="205739"/>
                </a:lnTo>
                <a:lnTo>
                  <a:pt x="3208655" y="234950"/>
                </a:lnTo>
                <a:lnTo>
                  <a:pt x="3255645" y="265429"/>
                </a:lnTo>
                <a:lnTo>
                  <a:pt x="3286506" y="294639"/>
                </a:lnTo>
                <a:lnTo>
                  <a:pt x="3303524" y="339089"/>
                </a:lnTo>
                <a:lnTo>
                  <a:pt x="3301618" y="354329"/>
                </a:lnTo>
                <a:lnTo>
                  <a:pt x="3272536" y="400050"/>
                </a:lnTo>
                <a:lnTo>
                  <a:pt x="3233420" y="429259"/>
                </a:lnTo>
                <a:lnTo>
                  <a:pt x="3179064" y="459739"/>
                </a:lnTo>
                <a:lnTo>
                  <a:pt x="3110357" y="487679"/>
                </a:lnTo>
                <a:lnTo>
                  <a:pt x="3070860" y="501650"/>
                </a:lnTo>
                <a:lnTo>
                  <a:pt x="2982467" y="528319"/>
                </a:lnTo>
                <a:lnTo>
                  <a:pt x="2933573" y="539750"/>
                </a:lnTo>
                <a:lnTo>
                  <a:pt x="2881884" y="552450"/>
                </a:lnTo>
                <a:lnTo>
                  <a:pt x="2827274" y="563879"/>
                </a:lnTo>
                <a:lnTo>
                  <a:pt x="2770124" y="574039"/>
                </a:lnTo>
                <a:lnTo>
                  <a:pt x="2648204" y="594359"/>
                </a:lnTo>
                <a:lnTo>
                  <a:pt x="2516632" y="612139"/>
                </a:lnTo>
                <a:lnTo>
                  <a:pt x="2376424" y="627379"/>
                </a:lnTo>
                <a:lnTo>
                  <a:pt x="2228468" y="640079"/>
                </a:lnTo>
                <a:lnTo>
                  <a:pt x="2151888" y="645159"/>
                </a:lnTo>
                <a:lnTo>
                  <a:pt x="1993773" y="652779"/>
                </a:lnTo>
                <a:lnTo>
                  <a:pt x="1829942" y="657859"/>
                </a:lnTo>
                <a:lnTo>
                  <a:pt x="1661160" y="659129"/>
                </a:lnTo>
                <a:lnTo>
                  <a:pt x="1911985" y="659129"/>
                </a:lnTo>
                <a:lnTo>
                  <a:pt x="1993900" y="656589"/>
                </a:lnTo>
                <a:lnTo>
                  <a:pt x="2152141" y="648969"/>
                </a:lnTo>
                <a:lnTo>
                  <a:pt x="2228723" y="643889"/>
                </a:lnTo>
                <a:lnTo>
                  <a:pt x="2376805" y="631189"/>
                </a:lnTo>
                <a:lnTo>
                  <a:pt x="2517140" y="615950"/>
                </a:lnTo>
                <a:lnTo>
                  <a:pt x="2648712" y="598169"/>
                </a:lnTo>
                <a:lnTo>
                  <a:pt x="2770886" y="577850"/>
                </a:lnTo>
                <a:lnTo>
                  <a:pt x="2828163" y="566419"/>
                </a:lnTo>
                <a:lnTo>
                  <a:pt x="2882773" y="556259"/>
                </a:lnTo>
                <a:lnTo>
                  <a:pt x="2934589" y="543559"/>
                </a:lnTo>
                <a:lnTo>
                  <a:pt x="2983484" y="530859"/>
                </a:lnTo>
                <a:lnTo>
                  <a:pt x="3029331" y="518159"/>
                </a:lnTo>
                <a:lnTo>
                  <a:pt x="3072130" y="505459"/>
                </a:lnTo>
                <a:lnTo>
                  <a:pt x="3111754" y="491489"/>
                </a:lnTo>
                <a:lnTo>
                  <a:pt x="3147949" y="477519"/>
                </a:lnTo>
                <a:lnTo>
                  <a:pt x="3210052" y="448309"/>
                </a:lnTo>
                <a:lnTo>
                  <a:pt x="3257423" y="417829"/>
                </a:lnTo>
                <a:lnTo>
                  <a:pt x="3289554" y="386079"/>
                </a:lnTo>
                <a:lnTo>
                  <a:pt x="3307334" y="339089"/>
                </a:lnTo>
                <a:lnTo>
                  <a:pt x="3305429" y="323850"/>
                </a:lnTo>
                <a:lnTo>
                  <a:pt x="3275838" y="276859"/>
                </a:lnTo>
                <a:lnTo>
                  <a:pt x="3235960" y="246379"/>
                </a:lnTo>
                <a:lnTo>
                  <a:pt x="3180968" y="215900"/>
                </a:lnTo>
                <a:lnTo>
                  <a:pt x="3111881" y="187959"/>
                </a:lnTo>
                <a:lnTo>
                  <a:pt x="3072257" y="173989"/>
                </a:lnTo>
                <a:lnTo>
                  <a:pt x="3029458" y="160019"/>
                </a:lnTo>
                <a:lnTo>
                  <a:pt x="2983611" y="147319"/>
                </a:lnTo>
                <a:lnTo>
                  <a:pt x="2934716" y="135889"/>
                </a:lnTo>
                <a:lnTo>
                  <a:pt x="2882900" y="123189"/>
                </a:lnTo>
                <a:lnTo>
                  <a:pt x="2828163" y="111759"/>
                </a:lnTo>
                <a:lnTo>
                  <a:pt x="2771013" y="101600"/>
                </a:lnTo>
                <a:lnTo>
                  <a:pt x="2711068" y="90169"/>
                </a:lnTo>
                <a:lnTo>
                  <a:pt x="2648839" y="81279"/>
                </a:lnTo>
                <a:lnTo>
                  <a:pt x="2584196" y="71119"/>
                </a:lnTo>
                <a:lnTo>
                  <a:pt x="2517140" y="63500"/>
                </a:lnTo>
                <a:lnTo>
                  <a:pt x="2448052" y="54609"/>
                </a:lnTo>
                <a:lnTo>
                  <a:pt x="2228850" y="35559"/>
                </a:lnTo>
                <a:lnTo>
                  <a:pt x="2073910" y="25400"/>
                </a:lnTo>
                <a:lnTo>
                  <a:pt x="1994027" y="21589"/>
                </a:lnTo>
                <a:lnTo>
                  <a:pt x="1912112" y="190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53370A32-3BCD-4CB1-9FCD-4C5270D15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31657"/>
              </p:ext>
            </p:extLst>
          </p:nvPr>
        </p:nvGraphicFramePr>
        <p:xfrm>
          <a:off x="1635012" y="1059873"/>
          <a:ext cx="8921975" cy="191379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1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2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7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lang="en-US" sz="1800" b="1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Investor Considerations</a:t>
                      </a:r>
                      <a:endParaRPr sz="18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715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= No</a:t>
                      </a:r>
                      <a:r>
                        <a:rPr lang="en-US"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</a:t>
                      </a:r>
                      <a:r>
                        <a:rPr lang="en-US" sz="1100" spc="-1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1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Good</a:t>
                      </a:r>
                      <a:endParaRPr lang="en-US" sz="1100" spc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100" spc="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 = Go</a:t>
                      </a:r>
                      <a:r>
                        <a:rPr lang="en-US" sz="11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od</a:t>
                      </a:r>
                      <a:endParaRPr lang="en-US" sz="1100" spc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1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 </a:t>
                      </a:r>
                      <a:r>
                        <a:rPr lang="en-US" sz="11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=</a:t>
                      </a:r>
                      <a:r>
                        <a:rPr lang="en-US" sz="1100" spc="-1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1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lang="en-US"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8255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</a:p>
                  </a:txBody>
                  <a:tcPr marL="0" marR="0" marT="73660" marB="0">
                    <a:solidFill>
                      <a:srgbClr val="0017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4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Reason for selling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350" b="1" dirty="0"/>
                        <a:t>4</a:t>
                      </a:r>
                      <a:endParaRPr sz="1350" dirty="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Ready to change direction. Retirement would be better.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41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400" b="1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Synergy and value add of buyer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350" b="1" dirty="0"/>
                        <a:t>4</a:t>
                      </a:r>
                      <a:endParaRPr sz="1350" dirty="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2050" b="1" kern="1200" dirty="0">
                        <a:solidFill>
                          <a:srgbClr val="00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50" b="1" kern="1200" dirty="0">
                          <a:solidFill>
                            <a:srgbClr val="00FF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Employees would not have to be retained per se. Location could go away.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400" b="1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Degree of risk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350" b="1" dirty="0"/>
                        <a:t>4</a:t>
                      </a:r>
                      <a:endParaRPr sz="1350" dirty="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50" b="1" dirty="0">
                          <a:solidFill>
                            <a:srgbClr val="00FF00"/>
                          </a:solidFill>
                        </a:rPr>
                        <a:t>X</a:t>
                      </a: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1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Strong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4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400" b="1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 for business sale</a:t>
                      </a:r>
                      <a:endParaRPr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9207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350" b="1" dirty="0"/>
                        <a:t>4</a:t>
                      </a:r>
                      <a:endParaRPr sz="1350" dirty="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50" b="1" kern="1200" dirty="0">
                          <a:solidFill>
                            <a:srgbClr val="00FF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100" spc="-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Strong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6">
            <a:extLst>
              <a:ext uri="{FF2B5EF4-FFF2-40B4-BE49-F238E27FC236}">
                <a16:creationId xmlns:a16="http://schemas.microsoft.com/office/drawing/2014/main" id="{1ADED330-98C4-4037-A3E8-4D61A5DD7ED1}"/>
              </a:ext>
            </a:extLst>
          </p:cNvPr>
          <p:cNvSpPr txBox="1"/>
          <p:nvPr/>
        </p:nvSpPr>
        <p:spPr>
          <a:xfrm>
            <a:off x="4570541" y="2973671"/>
            <a:ext cx="66147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r>
              <a:rPr lang="en-US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r>
              <a:rPr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4872-7884-488A-BDD4-1CC29B0E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Readiness Score: 121 Questions in 22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1880-9445-491B-855F-FE7E5EB5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2695D434-4116-4603-9D53-16703C7DA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72158"/>
              </p:ext>
            </p:extLst>
          </p:nvPr>
        </p:nvGraphicFramePr>
        <p:xfrm>
          <a:off x="3652854" y="553136"/>
          <a:ext cx="7984967" cy="5249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2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666">
                <a:tc gridSpan="4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b="1" spc="1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EXIT </a:t>
                      </a:r>
                      <a:r>
                        <a:rPr sz="1300" b="1" spc="1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READINESS</a:t>
                      </a:r>
                      <a:r>
                        <a:rPr sz="1300" b="1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300" b="1" spc="1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</a:t>
                      </a:r>
                      <a:endParaRPr sz="13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3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1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Company</a:t>
                      </a:r>
                      <a:r>
                        <a:rPr sz="1000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Documentation</a:t>
                      </a:r>
                      <a:endParaRPr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Corp</a:t>
                      </a:r>
                      <a:r>
                        <a:rPr sz="9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book,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oper</a:t>
                      </a:r>
                      <a:r>
                        <a:rPr sz="9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agmt,</a:t>
                      </a:r>
                      <a:r>
                        <a:rPr sz="9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procedures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doc,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ISO/SOC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2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Credibility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</a:t>
                      </a:r>
                      <a:r>
                        <a:rPr sz="1000" spc="-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Justification</a:t>
                      </a:r>
                      <a:endParaRPr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47%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list,</a:t>
                      </a:r>
                      <a:r>
                        <a:rPr sz="9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testmonials,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awards,</a:t>
                      </a:r>
                      <a:r>
                        <a:rPr sz="9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case</a:t>
                      </a:r>
                      <a:r>
                        <a:rPr sz="9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studies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Expense</a:t>
                      </a:r>
                      <a:r>
                        <a:rPr sz="10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Contracts</a:t>
                      </a:r>
                      <a:endParaRPr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Suppliers,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leases, insurance,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web,</a:t>
                      </a:r>
                      <a:r>
                        <a:rPr sz="900" spc="-1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etc.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65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Intellectual</a:t>
                      </a:r>
                      <a:r>
                        <a:rPr sz="10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Property</a:t>
                      </a:r>
                      <a:endParaRPr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42%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Trademarks,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patents,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software,</a:t>
                      </a:r>
                      <a:r>
                        <a:rPr sz="900" spc="-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domains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43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Management </a:t>
                      </a: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Systems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</a:t>
                      </a:r>
                      <a:r>
                        <a:rPr sz="1000" spc="-1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Forecasts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39%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r>
                        <a:rPr sz="9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months</a:t>
                      </a:r>
                      <a:r>
                        <a:rPr sz="9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-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r>
                        <a:rPr sz="9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years,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scorecard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32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Marketing </a:t>
                      </a: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Documentation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</a:t>
                      </a:r>
                      <a:r>
                        <a:rPr sz="1000" spc="-1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Systems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50%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Systematic,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proof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Payment</a:t>
                      </a:r>
                      <a:r>
                        <a:rPr sz="10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Considerations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Needs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vs </a:t>
                      </a: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Wants,</a:t>
                      </a:r>
                      <a:r>
                        <a:rPr sz="900" spc="-1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Net </a:t>
                      </a:r>
                      <a:r>
                        <a:rPr sz="9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proceeds, </a:t>
                      </a:r>
                      <a:r>
                        <a:rPr sz="9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Exit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Options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43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Shareholder</a:t>
                      </a:r>
                      <a:r>
                        <a:rPr sz="10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Goals</a:t>
                      </a:r>
                      <a:endParaRPr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44%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0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Discount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Shareholder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Alignment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when</a:t>
                      </a:r>
                      <a:r>
                        <a:rPr sz="9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how</a:t>
                      </a:r>
                      <a:r>
                        <a:rPr sz="9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who,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buy-sell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7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</a:t>
                      </a:r>
                      <a:r>
                        <a:rPr sz="1000" spc="-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Contracts</a:t>
                      </a:r>
                      <a:endParaRPr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56%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3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</a:t>
                      </a:r>
                      <a:r>
                        <a:rPr sz="900" b="1" spc="-1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Customers </a:t>
                      </a:r>
                      <a:r>
                        <a:rPr sz="900" spc="1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&amp;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strategic alliances,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warranties,</a:t>
                      </a:r>
                      <a:r>
                        <a:rPr sz="900" spc="-1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maint.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32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Employee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 </a:t>
                      </a:r>
                      <a:r>
                        <a:rPr sz="10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Management</a:t>
                      </a:r>
                      <a:r>
                        <a:rPr sz="1000" spc="-1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Issues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57%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3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</a:t>
                      </a:r>
                      <a:r>
                        <a:rPr sz="900" b="1" spc="-1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Reliance,</a:t>
                      </a:r>
                      <a:r>
                        <a:rPr sz="900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competency,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morale,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P&amp;P,</a:t>
                      </a:r>
                      <a:r>
                        <a:rPr sz="900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turnover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Financials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64%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3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</a:t>
                      </a:r>
                      <a:r>
                        <a:rPr sz="900" b="1" spc="-1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Taxes, </a:t>
                      </a:r>
                      <a:r>
                        <a:rPr sz="900" spc="1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mgmt</a:t>
                      </a:r>
                      <a:r>
                        <a:rPr sz="900" spc="-1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reports, </a:t>
                      </a:r>
                      <a:r>
                        <a:rPr sz="900" spc="1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analysis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Personal</a:t>
                      </a:r>
                      <a:r>
                        <a:rPr sz="10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Expectations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57%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3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</a:t>
                      </a:r>
                      <a:r>
                        <a:rPr sz="900" b="1" spc="-1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sustainable </a:t>
                      </a:r>
                      <a:r>
                        <a:rPr sz="900" spc="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lifestyle, </a:t>
                      </a:r>
                      <a:r>
                        <a:rPr sz="900" spc="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life </a:t>
                      </a:r>
                      <a:r>
                        <a:rPr sz="9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after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plans,</a:t>
                      </a:r>
                      <a:r>
                        <a:rPr sz="900" spc="-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contingency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Product </a:t>
                      </a:r>
                      <a:r>
                        <a:rPr sz="1000" spc="1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&amp; </a:t>
                      </a: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Marketing</a:t>
                      </a:r>
                      <a:r>
                        <a:rPr sz="1000" spc="-1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Strategies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3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</a:t>
                      </a:r>
                      <a:r>
                        <a:rPr sz="900" b="1" spc="-1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new</a:t>
                      </a:r>
                      <a:r>
                        <a:rPr sz="9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&amp;</a:t>
                      </a:r>
                      <a:r>
                        <a:rPr sz="900" spc="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existing</a:t>
                      </a:r>
                      <a:r>
                        <a:rPr sz="9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products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</a:t>
                      </a:r>
                      <a:r>
                        <a:rPr sz="9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markets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32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Revenue</a:t>
                      </a:r>
                      <a:r>
                        <a:rPr sz="10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Drivers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60%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3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</a:t>
                      </a:r>
                      <a:r>
                        <a:rPr sz="900" b="1" spc="-1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S&amp;M,</a:t>
                      </a:r>
                      <a:r>
                        <a:rPr sz="900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lead</a:t>
                      </a:r>
                      <a:r>
                        <a:rPr sz="9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generation,</a:t>
                      </a:r>
                      <a:r>
                        <a:rPr sz="9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conversion,</a:t>
                      </a:r>
                      <a:r>
                        <a:rPr sz="900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conversion</a:t>
                      </a:r>
                      <a:r>
                        <a:rPr sz="9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rate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Brand</a:t>
                      </a:r>
                      <a:r>
                        <a:rPr sz="100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Issues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70%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5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Meets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Does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the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brand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add</a:t>
                      </a:r>
                      <a:r>
                        <a:rPr sz="900" spc="-1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value?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Profit</a:t>
                      </a:r>
                      <a:r>
                        <a:rPr sz="10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Improvement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69%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5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Meets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SGA,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insurance,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banking,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cash,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payroll,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GM,</a:t>
                      </a:r>
                      <a:r>
                        <a:rPr sz="900" spc="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payroll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438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Immediate Value</a:t>
                      </a:r>
                      <a:r>
                        <a:rPr sz="100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Readiness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69%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5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Meets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How</a:t>
                      </a:r>
                      <a:r>
                        <a:rPr sz="9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ready</a:t>
                      </a:r>
                      <a:r>
                        <a:rPr sz="900" spc="1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right</a:t>
                      </a:r>
                      <a:r>
                        <a:rPr sz="900" spc="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now?</a:t>
                      </a:r>
                      <a:r>
                        <a:rPr sz="9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Expections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realistic?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63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Personal</a:t>
                      </a:r>
                      <a:r>
                        <a:rPr sz="10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Knowledge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67%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5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Meets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Transition </a:t>
                      </a:r>
                      <a:r>
                        <a:rPr sz="9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vision, </a:t>
                      </a:r>
                      <a:r>
                        <a:rPr sz="9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unplanned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events,</a:t>
                      </a:r>
                      <a:r>
                        <a:rPr sz="900" spc="-1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educated?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Valuation</a:t>
                      </a:r>
                      <a:r>
                        <a:rPr sz="1000" spc="-5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Expectations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70%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5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Meets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Valuation,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Value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Enhancement, and</a:t>
                      </a:r>
                      <a:r>
                        <a:rPr sz="900" spc="-1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timeframe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Compliance</a:t>
                      </a:r>
                      <a:r>
                        <a:rPr sz="1000" spc="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Issues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Premier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79F4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Taxes,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environmental, </a:t>
                      </a:r>
                      <a:r>
                        <a:rPr sz="9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regulatory,</a:t>
                      </a:r>
                      <a:r>
                        <a:rPr sz="900" spc="-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retirement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38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9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Systems </a:t>
                      </a:r>
                      <a:r>
                        <a:rPr sz="1000" spc="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Processes </a:t>
                      </a:r>
                      <a:r>
                        <a:rPr sz="10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and</a:t>
                      </a:r>
                      <a:r>
                        <a:rPr sz="1000" spc="-1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Databases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2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79%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Premier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79F4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CRM,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Accounting, </a:t>
                      </a:r>
                      <a:r>
                        <a:rPr sz="900" spc="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fulfillment,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mfg/dist,</a:t>
                      </a:r>
                      <a:r>
                        <a:rPr sz="900" spc="-1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etc.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246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10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Look </a:t>
                      </a:r>
                      <a:r>
                        <a:rPr sz="10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 </a:t>
                      </a:r>
                      <a:r>
                        <a:rPr sz="10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Government</a:t>
                      </a:r>
                      <a:r>
                        <a:rPr sz="1000" spc="-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00" spc="7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Grants</a:t>
                      </a:r>
                      <a:endParaRPr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7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17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</a:t>
                      </a:r>
                      <a:endParaRPr sz="9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R&amp;D, </a:t>
                      </a:r>
                      <a:r>
                        <a:rPr sz="90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fed, </a:t>
                      </a:r>
                      <a:r>
                        <a:rPr sz="90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State,</a:t>
                      </a:r>
                      <a:r>
                        <a:rPr sz="900" spc="-11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spc="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Local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20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50" spc="19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OVERALL</a:t>
                      </a:r>
                      <a:r>
                        <a:rPr sz="1150" spc="8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50" spc="204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SCORE</a:t>
                      </a:r>
                      <a:endParaRPr sz="11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50" b="1" spc="21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55%</a:t>
                      </a:r>
                      <a:endParaRPr sz="11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13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</a:t>
                      </a:r>
                      <a:r>
                        <a:rPr sz="900" b="1" spc="-15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00" dirty="0">
                          <a:solidFill>
                            <a:srgbClr val="27272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goal</a:t>
                      </a:r>
                      <a:endParaRPr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C979B1B5-1EC3-4189-B5BB-68AE287391FC}"/>
              </a:ext>
            </a:extLst>
          </p:cNvPr>
          <p:cNvSpPr txBox="1"/>
          <p:nvPr/>
        </p:nvSpPr>
        <p:spPr>
          <a:xfrm>
            <a:off x="5962211" y="5963264"/>
            <a:ext cx="1225601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P</a:t>
            </a:r>
            <a:r>
              <a:rPr sz="1400" b="1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r>
              <a:rPr sz="14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sz="1400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sz="1400" b="1" spc="-15" dirty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sz="1400" b="1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U</a:t>
            </a:r>
            <a:r>
              <a:rPr sz="1400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sz="1400" b="1" spc="-15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r>
              <a:rPr sz="1400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72</a:t>
            </a:r>
            <a:r>
              <a:rPr sz="1400" b="1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r>
              <a:rPr sz="1400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  <a:endParaRPr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451F617-4282-48E1-8222-CD1C284BFBA9}"/>
              </a:ext>
            </a:extLst>
          </p:cNvPr>
          <p:cNvSpPr txBox="1"/>
          <p:nvPr/>
        </p:nvSpPr>
        <p:spPr>
          <a:xfrm>
            <a:off x="7501897" y="5963264"/>
            <a:ext cx="1158926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MID:</a:t>
            </a:r>
            <a:r>
              <a:rPr sz="1400" b="1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400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51%-72%</a:t>
            </a:r>
            <a:endParaRPr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3F39A1F-A9E3-407E-B0A0-3D1AF21AB935}"/>
              </a:ext>
            </a:extLst>
          </p:cNvPr>
          <p:cNvSpPr txBox="1"/>
          <p:nvPr/>
        </p:nvSpPr>
        <p:spPr>
          <a:xfrm>
            <a:off x="8974908" y="5963264"/>
            <a:ext cx="237553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en-US" sz="1400" b="1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DISCOUNT: </a:t>
            </a:r>
            <a:r>
              <a:rPr lang="en-US" sz="1400" b="1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50% </a:t>
            </a:r>
            <a:r>
              <a:rPr lang="en-US" sz="14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OR</a:t>
            </a:r>
            <a:r>
              <a:rPr lang="en-US" sz="1400" b="1" spc="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b="1" spc="-15" dirty="0">
                <a:latin typeface="Segoe UI Light" panose="020B0502040204020203" pitchFamily="34" charset="0"/>
                <a:cs typeface="Segoe UI Light" panose="020B0502040204020203" pitchFamily="34" charset="0"/>
              </a:rPr>
              <a:t>LESS</a:t>
            </a:r>
            <a:endParaRPr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6CEE51EF-4A23-46EA-9CCF-401BB27D92D9}"/>
              </a:ext>
            </a:extLst>
          </p:cNvPr>
          <p:cNvSpPr/>
          <p:nvPr/>
        </p:nvSpPr>
        <p:spPr>
          <a:xfrm>
            <a:off x="3352502" y="4873138"/>
            <a:ext cx="2874742" cy="664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84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F8B60-C090-44DE-B9B9-8D5B7AA88B39}"/>
              </a:ext>
            </a:extLst>
          </p:cNvPr>
          <p:cNvSpPr txBox="1"/>
          <p:nvPr/>
        </p:nvSpPr>
        <p:spPr>
          <a:xfrm>
            <a:off x="0" y="771525"/>
            <a:ext cx="7552943" cy="5314950"/>
          </a:xfrm>
          <a:prstGeom prst="rect">
            <a:avLst/>
          </a:prstGeom>
          <a:solidFill>
            <a:srgbClr val="00174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515839"/>
            <a:ext cx="6930483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326" y="1298448"/>
            <a:ext cx="4858591" cy="1127734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Presenter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223657"/>
            <a:ext cx="6037903" cy="145429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Award-winning Author of Walking to Destiny, Creator of the Value Acceleration Methodology, 2017 AM&amp;AA Thought of the Year, Managing Partner of Snider Premier Growth, CEO &amp; President of the Exit Planning Institute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35" y="1109137"/>
            <a:ext cx="1217391" cy="1217391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061935" y="2953105"/>
            <a:ext cx="5780530" cy="12631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e Gothic LT Std Bold" panose="00000800000000000000" pitchFamily="50" charset="0"/>
                <a:ea typeface="+mj-ea"/>
                <a:cs typeface="+mj-cs"/>
              </a:rPr>
              <a:t>Chris Snider, </a:t>
            </a:r>
            <a:r>
              <a:rPr kumimoji="0" lang="en-US" sz="49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e Gothic LT Std Bold" panose="00000800000000000000" pitchFamily="50" charset="0"/>
                <a:ea typeface="+mj-ea"/>
                <a:cs typeface="+mj-cs"/>
              </a:rPr>
              <a:t>CEPA</a:t>
            </a:r>
            <a:endParaRPr kumimoji="0" lang="en-US" sz="4400" b="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e Gothic LT Std Bold" panose="00000800000000000000" pitchFamily="50" charset="0"/>
              <a:ea typeface="+mj-ea"/>
              <a:cs typeface="+mj-cs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2848" y="6318643"/>
            <a:ext cx="591151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Segoe UI" panose="020B0502040204020203" pitchFamily="34" charset="0"/>
              </a:rPr>
              <a:t>© Exit Planning Institute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328F4-B2E7-4F33-97CF-D24BA7340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 b="6483"/>
          <a:stretch/>
        </p:blipFill>
        <p:spPr>
          <a:xfrm>
            <a:off x="7257491" y="1447150"/>
            <a:ext cx="4143347" cy="41433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778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3EDE5-36F2-44BF-B7DD-2B122D86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7169-FA64-4FC9-8966-AE297F0B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Gross Profit of 31%;  Industry average 38%.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EBITDA 8% to Sales below  sample average of 11%;  Best in Class 18%;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Scored below goal on 58 of 121 questions.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Discount level in 8 of 22 categories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C8138-3028-4FFA-8E3B-DDFEDEDC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2020 Exit Planning Institute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008885E-0889-4C45-BF27-D3E42F2EB2D8}"/>
              </a:ext>
            </a:extLst>
          </p:cNvPr>
          <p:cNvSpPr/>
          <p:nvPr/>
        </p:nvSpPr>
        <p:spPr>
          <a:xfrm>
            <a:off x="7426025" y="1383317"/>
            <a:ext cx="4016300" cy="4082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841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7517" y="1218862"/>
            <a:ext cx="7828280" cy="5561330"/>
            <a:chOff x="0" y="1296987"/>
            <a:chExt cx="7828280" cy="5561330"/>
          </a:xfrm>
        </p:grpSpPr>
        <p:sp>
          <p:nvSpPr>
            <p:cNvPr id="3" name="object 3"/>
            <p:cNvSpPr/>
            <p:nvPr/>
          </p:nvSpPr>
          <p:spPr>
            <a:xfrm>
              <a:off x="709612" y="1296987"/>
              <a:ext cx="7118350" cy="4314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33367" y="4464557"/>
              <a:ext cx="3061589" cy="69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0619" y="3470148"/>
              <a:ext cx="2776220" cy="748030"/>
            </a:xfrm>
            <a:custGeom>
              <a:avLst/>
              <a:gdLst/>
              <a:ahLst/>
              <a:cxnLst/>
              <a:rect l="l" t="t" r="r" b="b"/>
              <a:pathLst>
                <a:path w="2776220" h="748029">
                  <a:moveTo>
                    <a:pt x="1387220" y="0"/>
                  </a:moveTo>
                  <a:lnTo>
                    <a:pt x="1316989" y="0"/>
                  </a:lnTo>
                  <a:lnTo>
                    <a:pt x="1247520" y="1269"/>
                  </a:lnTo>
                  <a:lnTo>
                    <a:pt x="1179067" y="3809"/>
                  </a:lnTo>
                  <a:lnTo>
                    <a:pt x="1045717" y="11429"/>
                  </a:lnTo>
                  <a:lnTo>
                    <a:pt x="917193" y="21589"/>
                  </a:lnTo>
                  <a:lnTo>
                    <a:pt x="794384" y="34289"/>
                  </a:lnTo>
                  <a:lnTo>
                    <a:pt x="735202" y="41909"/>
                  </a:lnTo>
                  <a:lnTo>
                    <a:pt x="622172" y="59689"/>
                  </a:lnTo>
                  <a:lnTo>
                    <a:pt x="516508" y="80009"/>
                  </a:lnTo>
                  <a:lnTo>
                    <a:pt x="466597" y="91439"/>
                  </a:lnTo>
                  <a:lnTo>
                    <a:pt x="418845" y="102869"/>
                  </a:lnTo>
                  <a:lnTo>
                    <a:pt x="373252" y="115569"/>
                  </a:lnTo>
                  <a:lnTo>
                    <a:pt x="329691" y="128269"/>
                  </a:lnTo>
                  <a:lnTo>
                    <a:pt x="288543" y="140969"/>
                  </a:lnTo>
                  <a:lnTo>
                    <a:pt x="268985" y="148589"/>
                  </a:lnTo>
                  <a:lnTo>
                    <a:pt x="249808" y="154939"/>
                  </a:lnTo>
                  <a:lnTo>
                    <a:pt x="231266" y="162559"/>
                  </a:lnTo>
                  <a:lnTo>
                    <a:pt x="213613" y="170179"/>
                  </a:lnTo>
                  <a:lnTo>
                    <a:pt x="196214" y="176529"/>
                  </a:lnTo>
                  <a:lnTo>
                    <a:pt x="179704" y="184149"/>
                  </a:lnTo>
                  <a:lnTo>
                    <a:pt x="163702" y="191769"/>
                  </a:lnTo>
                  <a:lnTo>
                    <a:pt x="148335" y="200659"/>
                  </a:lnTo>
                  <a:lnTo>
                    <a:pt x="133730" y="208279"/>
                  </a:lnTo>
                  <a:lnTo>
                    <a:pt x="119760" y="215899"/>
                  </a:lnTo>
                  <a:lnTo>
                    <a:pt x="106552" y="224789"/>
                  </a:lnTo>
                  <a:lnTo>
                    <a:pt x="93979" y="233679"/>
                  </a:lnTo>
                  <a:lnTo>
                    <a:pt x="81914" y="241299"/>
                  </a:lnTo>
                  <a:lnTo>
                    <a:pt x="70611" y="250189"/>
                  </a:lnTo>
                  <a:lnTo>
                    <a:pt x="60197" y="259079"/>
                  </a:lnTo>
                  <a:lnTo>
                    <a:pt x="50418" y="269239"/>
                  </a:lnTo>
                  <a:lnTo>
                    <a:pt x="41528" y="278129"/>
                  </a:lnTo>
                  <a:lnTo>
                    <a:pt x="13207" y="318769"/>
                  </a:lnTo>
                  <a:lnTo>
                    <a:pt x="507" y="364489"/>
                  </a:lnTo>
                  <a:lnTo>
                    <a:pt x="0" y="375919"/>
                  </a:lnTo>
                  <a:lnTo>
                    <a:pt x="761" y="387349"/>
                  </a:lnTo>
                  <a:lnTo>
                    <a:pt x="14223" y="431799"/>
                  </a:lnTo>
                  <a:lnTo>
                    <a:pt x="42417" y="472439"/>
                  </a:lnTo>
                  <a:lnTo>
                    <a:pt x="71627" y="499109"/>
                  </a:lnTo>
                  <a:lnTo>
                    <a:pt x="107187" y="525779"/>
                  </a:lnTo>
                  <a:lnTo>
                    <a:pt x="134365" y="541019"/>
                  </a:lnTo>
                  <a:lnTo>
                    <a:pt x="148970" y="549909"/>
                  </a:lnTo>
                  <a:lnTo>
                    <a:pt x="180212" y="565149"/>
                  </a:lnTo>
                  <a:lnTo>
                    <a:pt x="196722" y="572769"/>
                  </a:lnTo>
                  <a:lnTo>
                    <a:pt x="213994" y="580389"/>
                  </a:lnTo>
                  <a:lnTo>
                    <a:pt x="231775" y="586739"/>
                  </a:lnTo>
                  <a:lnTo>
                    <a:pt x="250316" y="594359"/>
                  </a:lnTo>
                  <a:lnTo>
                    <a:pt x="269493" y="601979"/>
                  </a:lnTo>
                  <a:lnTo>
                    <a:pt x="288925" y="608329"/>
                  </a:lnTo>
                  <a:lnTo>
                    <a:pt x="330200" y="621029"/>
                  </a:lnTo>
                  <a:lnTo>
                    <a:pt x="351663" y="628649"/>
                  </a:lnTo>
                  <a:lnTo>
                    <a:pt x="373633" y="633729"/>
                  </a:lnTo>
                  <a:lnTo>
                    <a:pt x="419353" y="646429"/>
                  </a:lnTo>
                  <a:lnTo>
                    <a:pt x="517143" y="669289"/>
                  </a:lnTo>
                  <a:lnTo>
                    <a:pt x="622807" y="689609"/>
                  </a:lnTo>
                  <a:lnTo>
                    <a:pt x="735838" y="707389"/>
                  </a:lnTo>
                  <a:lnTo>
                    <a:pt x="794892" y="715009"/>
                  </a:lnTo>
                  <a:lnTo>
                    <a:pt x="917701" y="727709"/>
                  </a:lnTo>
                  <a:lnTo>
                    <a:pt x="1046352" y="737869"/>
                  </a:lnTo>
                  <a:lnTo>
                    <a:pt x="1179829" y="745489"/>
                  </a:lnTo>
                  <a:lnTo>
                    <a:pt x="1317878" y="748029"/>
                  </a:lnTo>
                  <a:lnTo>
                    <a:pt x="1458086" y="748029"/>
                  </a:lnTo>
                  <a:lnTo>
                    <a:pt x="1527682" y="746759"/>
                  </a:lnTo>
                  <a:lnTo>
                    <a:pt x="1663445" y="741679"/>
                  </a:lnTo>
                  <a:lnTo>
                    <a:pt x="1729739" y="737869"/>
                  </a:lnTo>
                  <a:lnTo>
                    <a:pt x="1858264" y="727709"/>
                  </a:lnTo>
                  <a:lnTo>
                    <a:pt x="1968957" y="716279"/>
                  </a:lnTo>
                  <a:lnTo>
                    <a:pt x="1387602" y="716279"/>
                  </a:lnTo>
                  <a:lnTo>
                    <a:pt x="1180845" y="712469"/>
                  </a:lnTo>
                  <a:lnTo>
                    <a:pt x="983741" y="701039"/>
                  </a:lnTo>
                  <a:lnTo>
                    <a:pt x="798702" y="681989"/>
                  </a:lnTo>
                  <a:lnTo>
                    <a:pt x="740155" y="674369"/>
                  </a:lnTo>
                  <a:lnTo>
                    <a:pt x="574801" y="647699"/>
                  </a:lnTo>
                  <a:lnTo>
                    <a:pt x="523620" y="637539"/>
                  </a:lnTo>
                  <a:lnTo>
                    <a:pt x="427100" y="614679"/>
                  </a:lnTo>
                  <a:lnTo>
                    <a:pt x="382396" y="601979"/>
                  </a:lnTo>
                  <a:lnTo>
                    <a:pt x="360679" y="596899"/>
                  </a:lnTo>
                  <a:lnTo>
                    <a:pt x="339725" y="590549"/>
                  </a:lnTo>
                  <a:lnTo>
                    <a:pt x="319150" y="582929"/>
                  </a:lnTo>
                  <a:lnTo>
                    <a:pt x="280161" y="570229"/>
                  </a:lnTo>
                  <a:lnTo>
                    <a:pt x="261619" y="563879"/>
                  </a:lnTo>
                  <a:lnTo>
                    <a:pt x="243712" y="556259"/>
                  </a:lnTo>
                  <a:lnTo>
                    <a:pt x="226440" y="549909"/>
                  </a:lnTo>
                  <a:lnTo>
                    <a:pt x="209803" y="542289"/>
                  </a:lnTo>
                  <a:lnTo>
                    <a:pt x="193928" y="534669"/>
                  </a:lnTo>
                  <a:lnTo>
                    <a:pt x="178688" y="528319"/>
                  </a:lnTo>
                  <a:lnTo>
                    <a:pt x="164083" y="519429"/>
                  </a:lnTo>
                  <a:lnTo>
                    <a:pt x="150240" y="513079"/>
                  </a:lnTo>
                  <a:lnTo>
                    <a:pt x="137032" y="505459"/>
                  </a:lnTo>
                  <a:lnTo>
                    <a:pt x="124713" y="497839"/>
                  </a:lnTo>
                  <a:lnTo>
                    <a:pt x="113029" y="488949"/>
                  </a:lnTo>
                  <a:lnTo>
                    <a:pt x="102107" y="481329"/>
                  </a:lnTo>
                  <a:lnTo>
                    <a:pt x="91947" y="473709"/>
                  </a:lnTo>
                  <a:lnTo>
                    <a:pt x="82676" y="466089"/>
                  </a:lnTo>
                  <a:lnTo>
                    <a:pt x="74040" y="457199"/>
                  </a:lnTo>
                  <a:lnTo>
                    <a:pt x="66293" y="449579"/>
                  </a:lnTo>
                  <a:lnTo>
                    <a:pt x="43179" y="416559"/>
                  </a:lnTo>
                  <a:lnTo>
                    <a:pt x="32977" y="375919"/>
                  </a:lnTo>
                  <a:lnTo>
                    <a:pt x="32965" y="373379"/>
                  </a:lnTo>
                  <a:lnTo>
                    <a:pt x="33400" y="365759"/>
                  </a:lnTo>
                  <a:lnTo>
                    <a:pt x="53339" y="316229"/>
                  </a:lnTo>
                  <a:lnTo>
                    <a:pt x="59435" y="308609"/>
                  </a:lnTo>
                  <a:lnTo>
                    <a:pt x="66420" y="299719"/>
                  </a:lnTo>
                  <a:lnTo>
                    <a:pt x="74294" y="292099"/>
                  </a:lnTo>
                  <a:lnTo>
                    <a:pt x="82803" y="283209"/>
                  </a:lnTo>
                  <a:lnTo>
                    <a:pt x="92201" y="275589"/>
                  </a:lnTo>
                  <a:lnTo>
                    <a:pt x="102234" y="267969"/>
                  </a:lnTo>
                  <a:lnTo>
                    <a:pt x="113156" y="260349"/>
                  </a:lnTo>
                  <a:lnTo>
                    <a:pt x="124840" y="252729"/>
                  </a:lnTo>
                  <a:lnTo>
                    <a:pt x="137159" y="243839"/>
                  </a:lnTo>
                  <a:lnTo>
                    <a:pt x="150367" y="236219"/>
                  </a:lnTo>
                  <a:lnTo>
                    <a:pt x="164210" y="228599"/>
                  </a:lnTo>
                  <a:lnTo>
                    <a:pt x="178688" y="220979"/>
                  </a:lnTo>
                  <a:lnTo>
                    <a:pt x="194055" y="214629"/>
                  </a:lnTo>
                  <a:lnTo>
                    <a:pt x="209930" y="207009"/>
                  </a:lnTo>
                  <a:lnTo>
                    <a:pt x="226567" y="199389"/>
                  </a:lnTo>
                  <a:lnTo>
                    <a:pt x="243839" y="193039"/>
                  </a:lnTo>
                  <a:lnTo>
                    <a:pt x="261746" y="185419"/>
                  </a:lnTo>
                  <a:lnTo>
                    <a:pt x="280288" y="179069"/>
                  </a:lnTo>
                  <a:lnTo>
                    <a:pt x="299465" y="172719"/>
                  </a:lnTo>
                  <a:lnTo>
                    <a:pt x="319277" y="166369"/>
                  </a:lnTo>
                  <a:lnTo>
                    <a:pt x="339725" y="158749"/>
                  </a:lnTo>
                  <a:lnTo>
                    <a:pt x="360806" y="152399"/>
                  </a:lnTo>
                  <a:lnTo>
                    <a:pt x="382269" y="147319"/>
                  </a:lnTo>
                  <a:lnTo>
                    <a:pt x="427227" y="134619"/>
                  </a:lnTo>
                  <a:lnTo>
                    <a:pt x="523620" y="111759"/>
                  </a:lnTo>
                  <a:lnTo>
                    <a:pt x="574801" y="101600"/>
                  </a:lnTo>
                  <a:lnTo>
                    <a:pt x="740028" y="74929"/>
                  </a:lnTo>
                  <a:lnTo>
                    <a:pt x="798576" y="67309"/>
                  </a:lnTo>
                  <a:lnTo>
                    <a:pt x="983614" y="48259"/>
                  </a:lnTo>
                  <a:lnTo>
                    <a:pt x="1180591" y="36829"/>
                  </a:lnTo>
                  <a:lnTo>
                    <a:pt x="1248664" y="34289"/>
                  </a:lnTo>
                  <a:lnTo>
                    <a:pt x="1317625" y="33019"/>
                  </a:lnTo>
                  <a:lnTo>
                    <a:pt x="1968804" y="33019"/>
                  </a:lnTo>
                  <a:lnTo>
                    <a:pt x="1858009" y="21589"/>
                  </a:lnTo>
                  <a:lnTo>
                    <a:pt x="1729613" y="11429"/>
                  </a:lnTo>
                  <a:lnTo>
                    <a:pt x="1595881" y="3809"/>
                  </a:lnTo>
                  <a:lnTo>
                    <a:pt x="1387220" y="0"/>
                  </a:lnTo>
                  <a:close/>
                </a:path>
                <a:path w="2776220" h="748029">
                  <a:moveTo>
                    <a:pt x="1968804" y="33019"/>
                  </a:moveTo>
                  <a:lnTo>
                    <a:pt x="1387475" y="33019"/>
                  </a:lnTo>
                  <a:lnTo>
                    <a:pt x="1594865" y="36829"/>
                  </a:lnTo>
                  <a:lnTo>
                    <a:pt x="1727580" y="44450"/>
                  </a:lnTo>
                  <a:lnTo>
                    <a:pt x="1855215" y="54609"/>
                  </a:lnTo>
                  <a:lnTo>
                    <a:pt x="1977135" y="67309"/>
                  </a:lnTo>
                  <a:lnTo>
                    <a:pt x="2035682" y="74929"/>
                  </a:lnTo>
                  <a:lnTo>
                    <a:pt x="2200909" y="101600"/>
                  </a:lnTo>
                  <a:lnTo>
                    <a:pt x="2252217" y="113029"/>
                  </a:lnTo>
                  <a:lnTo>
                    <a:pt x="2301493" y="123189"/>
                  </a:lnTo>
                  <a:lnTo>
                    <a:pt x="2348610" y="134619"/>
                  </a:lnTo>
                  <a:lnTo>
                    <a:pt x="2393569" y="147319"/>
                  </a:lnTo>
                  <a:lnTo>
                    <a:pt x="2436113" y="158749"/>
                  </a:lnTo>
                  <a:lnTo>
                    <a:pt x="2456560" y="166369"/>
                  </a:lnTo>
                  <a:lnTo>
                    <a:pt x="2476373" y="172719"/>
                  </a:lnTo>
                  <a:lnTo>
                    <a:pt x="2495550" y="179069"/>
                  </a:lnTo>
                  <a:lnTo>
                    <a:pt x="2514091" y="185419"/>
                  </a:lnTo>
                  <a:lnTo>
                    <a:pt x="2531999" y="193039"/>
                  </a:lnTo>
                  <a:lnTo>
                    <a:pt x="2549271" y="199389"/>
                  </a:lnTo>
                  <a:lnTo>
                    <a:pt x="2566034" y="207009"/>
                  </a:lnTo>
                  <a:lnTo>
                    <a:pt x="2581782" y="214629"/>
                  </a:lnTo>
                  <a:lnTo>
                    <a:pt x="2597023" y="222249"/>
                  </a:lnTo>
                  <a:lnTo>
                    <a:pt x="2611754" y="229869"/>
                  </a:lnTo>
                  <a:lnTo>
                    <a:pt x="2625471" y="236219"/>
                  </a:lnTo>
                  <a:lnTo>
                    <a:pt x="2638679" y="243839"/>
                  </a:lnTo>
                  <a:lnTo>
                    <a:pt x="2650998" y="252729"/>
                  </a:lnTo>
                  <a:lnTo>
                    <a:pt x="2662681" y="260349"/>
                  </a:lnTo>
                  <a:lnTo>
                    <a:pt x="2673604" y="267969"/>
                  </a:lnTo>
                  <a:lnTo>
                    <a:pt x="2683763" y="275589"/>
                  </a:lnTo>
                  <a:lnTo>
                    <a:pt x="2693161" y="284479"/>
                  </a:lnTo>
                  <a:lnTo>
                    <a:pt x="2701671" y="292099"/>
                  </a:lnTo>
                  <a:lnTo>
                    <a:pt x="2709545" y="299719"/>
                  </a:lnTo>
                  <a:lnTo>
                    <a:pt x="2716529" y="308609"/>
                  </a:lnTo>
                  <a:lnTo>
                    <a:pt x="2722753" y="316229"/>
                  </a:lnTo>
                  <a:lnTo>
                    <a:pt x="2727959" y="325119"/>
                  </a:lnTo>
                  <a:lnTo>
                    <a:pt x="2732531" y="332739"/>
                  </a:lnTo>
                  <a:lnTo>
                    <a:pt x="2736214" y="341629"/>
                  </a:lnTo>
                  <a:lnTo>
                    <a:pt x="2742637" y="375919"/>
                  </a:lnTo>
                  <a:lnTo>
                    <a:pt x="2742310" y="383539"/>
                  </a:lnTo>
                  <a:lnTo>
                    <a:pt x="2727832" y="425449"/>
                  </a:lnTo>
                  <a:lnTo>
                    <a:pt x="2701544" y="457199"/>
                  </a:lnTo>
                  <a:lnTo>
                    <a:pt x="2692907" y="466089"/>
                  </a:lnTo>
                  <a:lnTo>
                    <a:pt x="2683636" y="473709"/>
                  </a:lnTo>
                  <a:lnTo>
                    <a:pt x="2673477" y="481329"/>
                  </a:lnTo>
                  <a:lnTo>
                    <a:pt x="2662554" y="488949"/>
                  </a:lnTo>
                  <a:lnTo>
                    <a:pt x="2650871" y="497839"/>
                  </a:lnTo>
                  <a:lnTo>
                    <a:pt x="2611628" y="520699"/>
                  </a:lnTo>
                  <a:lnTo>
                    <a:pt x="2581782" y="534669"/>
                  </a:lnTo>
                  <a:lnTo>
                    <a:pt x="2565780" y="542289"/>
                  </a:lnTo>
                  <a:lnTo>
                    <a:pt x="2549144" y="549909"/>
                  </a:lnTo>
                  <a:lnTo>
                    <a:pt x="2531999" y="556259"/>
                  </a:lnTo>
                  <a:lnTo>
                    <a:pt x="2513964" y="563879"/>
                  </a:lnTo>
                  <a:lnTo>
                    <a:pt x="2495423" y="570229"/>
                  </a:lnTo>
                  <a:lnTo>
                    <a:pt x="2476246" y="576579"/>
                  </a:lnTo>
                  <a:lnTo>
                    <a:pt x="2456433" y="582929"/>
                  </a:lnTo>
                  <a:lnTo>
                    <a:pt x="2435986" y="590549"/>
                  </a:lnTo>
                  <a:lnTo>
                    <a:pt x="2415031" y="595629"/>
                  </a:lnTo>
                  <a:lnTo>
                    <a:pt x="2348483" y="614679"/>
                  </a:lnTo>
                  <a:lnTo>
                    <a:pt x="2252091" y="637539"/>
                  </a:lnTo>
                  <a:lnTo>
                    <a:pt x="2200655" y="647699"/>
                  </a:lnTo>
                  <a:lnTo>
                    <a:pt x="2035428" y="674369"/>
                  </a:lnTo>
                  <a:lnTo>
                    <a:pt x="1976881" y="681989"/>
                  </a:lnTo>
                  <a:lnTo>
                    <a:pt x="1854961" y="694689"/>
                  </a:lnTo>
                  <a:lnTo>
                    <a:pt x="1727327" y="704849"/>
                  </a:lnTo>
                  <a:lnTo>
                    <a:pt x="1661540" y="708659"/>
                  </a:lnTo>
                  <a:lnTo>
                    <a:pt x="1526539" y="713739"/>
                  </a:lnTo>
                  <a:lnTo>
                    <a:pt x="1387602" y="716279"/>
                  </a:lnTo>
                  <a:lnTo>
                    <a:pt x="1968957" y="716279"/>
                  </a:lnTo>
                  <a:lnTo>
                    <a:pt x="2040254" y="707389"/>
                  </a:lnTo>
                  <a:lnTo>
                    <a:pt x="2153284" y="689609"/>
                  </a:lnTo>
                  <a:lnTo>
                    <a:pt x="2259203" y="669289"/>
                  </a:lnTo>
                  <a:lnTo>
                    <a:pt x="2309114" y="657859"/>
                  </a:lnTo>
                  <a:lnTo>
                    <a:pt x="2356865" y="646429"/>
                  </a:lnTo>
                  <a:lnTo>
                    <a:pt x="2402458" y="633729"/>
                  </a:lnTo>
                  <a:lnTo>
                    <a:pt x="2466975" y="614679"/>
                  </a:lnTo>
                  <a:lnTo>
                    <a:pt x="2506853" y="600709"/>
                  </a:lnTo>
                  <a:lnTo>
                    <a:pt x="2526029" y="594359"/>
                  </a:lnTo>
                  <a:lnTo>
                    <a:pt x="2544445" y="586739"/>
                  </a:lnTo>
                  <a:lnTo>
                    <a:pt x="2562225" y="580389"/>
                  </a:lnTo>
                  <a:lnTo>
                    <a:pt x="2579624" y="572769"/>
                  </a:lnTo>
                  <a:lnTo>
                    <a:pt x="2612262" y="557529"/>
                  </a:lnTo>
                  <a:lnTo>
                    <a:pt x="2627503" y="548639"/>
                  </a:lnTo>
                  <a:lnTo>
                    <a:pt x="2656078" y="533399"/>
                  </a:lnTo>
                  <a:lnTo>
                    <a:pt x="2669285" y="524509"/>
                  </a:lnTo>
                  <a:lnTo>
                    <a:pt x="2681858" y="516889"/>
                  </a:lnTo>
                  <a:lnTo>
                    <a:pt x="2693924" y="507999"/>
                  </a:lnTo>
                  <a:lnTo>
                    <a:pt x="2705100" y="499109"/>
                  </a:lnTo>
                  <a:lnTo>
                    <a:pt x="2715640" y="490219"/>
                  </a:lnTo>
                  <a:lnTo>
                    <a:pt x="2725420" y="480059"/>
                  </a:lnTo>
                  <a:lnTo>
                    <a:pt x="2734309" y="471169"/>
                  </a:lnTo>
                  <a:lnTo>
                    <a:pt x="2762504" y="430529"/>
                  </a:lnTo>
                  <a:lnTo>
                    <a:pt x="2775330" y="384809"/>
                  </a:lnTo>
                  <a:lnTo>
                    <a:pt x="2775711" y="373379"/>
                  </a:lnTo>
                  <a:lnTo>
                    <a:pt x="2775077" y="361949"/>
                  </a:lnTo>
                  <a:lnTo>
                    <a:pt x="2761487" y="317499"/>
                  </a:lnTo>
                  <a:lnTo>
                    <a:pt x="2733294" y="276859"/>
                  </a:lnTo>
                  <a:lnTo>
                    <a:pt x="2704083" y="250189"/>
                  </a:lnTo>
                  <a:lnTo>
                    <a:pt x="2668651" y="224789"/>
                  </a:lnTo>
                  <a:lnTo>
                    <a:pt x="2655188" y="215899"/>
                  </a:lnTo>
                  <a:lnTo>
                    <a:pt x="2641346" y="208279"/>
                  </a:lnTo>
                  <a:lnTo>
                    <a:pt x="2626740" y="199389"/>
                  </a:lnTo>
                  <a:lnTo>
                    <a:pt x="2611501" y="191769"/>
                  </a:lnTo>
                  <a:lnTo>
                    <a:pt x="2595626" y="184149"/>
                  </a:lnTo>
                  <a:lnTo>
                    <a:pt x="2561844" y="168909"/>
                  </a:lnTo>
                  <a:lnTo>
                    <a:pt x="2543936" y="162559"/>
                  </a:lnTo>
                  <a:lnTo>
                    <a:pt x="2525522" y="154939"/>
                  </a:lnTo>
                  <a:lnTo>
                    <a:pt x="2506472" y="148589"/>
                  </a:lnTo>
                  <a:lnTo>
                    <a:pt x="2486786" y="140969"/>
                  </a:lnTo>
                  <a:lnTo>
                    <a:pt x="2466594" y="134619"/>
                  </a:lnTo>
                  <a:lnTo>
                    <a:pt x="2424303" y="121919"/>
                  </a:lnTo>
                  <a:lnTo>
                    <a:pt x="2356484" y="102869"/>
                  </a:lnTo>
                  <a:lnTo>
                    <a:pt x="2258694" y="80009"/>
                  </a:lnTo>
                  <a:lnTo>
                    <a:pt x="2153030" y="59689"/>
                  </a:lnTo>
                  <a:lnTo>
                    <a:pt x="2040001" y="41909"/>
                  </a:lnTo>
                  <a:lnTo>
                    <a:pt x="1980945" y="34289"/>
                  </a:lnTo>
                  <a:lnTo>
                    <a:pt x="1968804" y="33019"/>
                  </a:lnTo>
                  <a:close/>
                </a:path>
                <a:path w="2776220" h="748029">
                  <a:moveTo>
                    <a:pt x="1457705" y="44450"/>
                  </a:moveTo>
                  <a:lnTo>
                    <a:pt x="1317752" y="44450"/>
                  </a:lnTo>
                  <a:lnTo>
                    <a:pt x="1249044" y="45719"/>
                  </a:lnTo>
                  <a:lnTo>
                    <a:pt x="1114297" y="50800"/>
                  </a:lnTo>
                  <a:lnTo>
                    <a:pt x="1048892" y="54609"/>
                  </a:lnTo>
                  <a:lnTo>
                    <a:pt x="921511" y="64769"/>
                  </a:lnTo>
                  <a:lnTo>
                    <a:pt x="860043" y="71119"/>
                  </a:lnTo>
                  <a:lnTo>
                    <a:pt x="685038" y="93979"/>
                  </a:lnTo>
                  <a:lnTo>
                    <a:pt x="630046" y="102869"/>
                  </a:lnTo>
                  <a:lnTo>
                    <a:pt x="577088" y="113029"/>
                  </a:lnTo>
                  <a:lnTo>
                    <a:pt x="477011" y="133350"/>
                  </a:lnTo>
                  <a:lnTo>
                    <a:pt x="430148" y="144779"/>
                  </a:lnTo>
                  <a:lnTo>
                    <a:pt x="385317" y="157479"/>
                  </a:lnTo>
                  <a:lnTo>
                    <a:pt x="343026" y="170179"/>
                  </a:lnTo>
                  <a:lnTo>
                    <a:pt x="303148" y="182879"/>
                  </a:lnTo>
                  <a:lnTo>
                    <a:pt x="265683" y="195579"/>
                  </a:lnTo>
                  <a:lnTo>
                    <a:pt x="248030" y="203199"/>
                  </a:lnTo>
                  <a:lnTo>
                    <a:pt x="230885" y="209549"/>
                  </a:lnTo>
                  <a:lnTo>
                    <a:pt x="214502" y="217169"/>
                  </a:lnTo>
                  <a:lnTo>
                    <a:pt x="198754" y="224789"/>
                  </a:lnTo>
                  <a:lnTo>
                    <a:pt x="183768" y="231139"/>
                  </a:lnTo>
                  <a:lnTo>
                    <a:pt x="143001" y="253999"/>
                  </a:lnTo>
                  <a:lnTo>
                    <a:pt x="109092" y="276859"/>
                  </a:lnTo>
                  <a:lnTo>
                    <a:pt x="74802" y="307339"/>
                  </a:lnTo>
                  <a:lnTo>
                    <a:pt x="50037" y="344169"/>
                  </a:lnTo>
                  <a:lnTo>
                    <a:pt x="43941" y="373379"/>
                  </a:lnTo>
                  <a:lnTo>
                    <a:pt x="44195" y="380999"/>
                  </a:lnTo>
                  <a:lnTo>
                    <a:pt x="57022" y="417829"/>
                  </a:lnTo>
                  <a:lnTo>
                    <a:pt x="61848" y="426719"/>
                  </a:lnTo>
                  <a:lnTo>
                    <a:pt x="89788" y="457199"/>
                  </a:lnTo>
                  <a:lnTo>
                    <a:pt x="130555" y="487679"/>
                  </a:lnTo>
                  <a:lnTo>
                    <a:pt x="169163" y="510539"/>
                  </a:lnTo>
                  <a:lnTo>
                    <a:pt x="198500" y="524509"/>
                  </a:lnTo>
                  <a:lnTo>
                    <a:pt x="214121" y="532129"/>
                  </a:lnTo>
                  <a:lnTo>
                    <a:pt x="230631" y="539749"/>
                  </a:lnTo>
                  <a:lnTo>
                    <a:pt x="247776" y="546099"/>
                  </a:lnTo>
                  <a:lnTo>
                    <a:pt x="265429" y="553719"/>
                  </a:lnTo>
                  <a:lnTo>
                    <a:pt x="322579" y="572769"/>
                  </a:lnTo>
                  <a:lnTo>
                    <a:pt x="363727" y="585469"/>
                  </a:lnTo>
                  <a:lnTo>
                    <a:pt x="429767" y="604519"/>
                  </a:lnTo>
                  <a:lnTo>
                    <a:pt x="476757" y="614679"/>
                  </a:lnTo>
                  <a:lnTo>
                    <a:pt x="525779" y="626109"/>
                  </a:lnTo>
                  <a:lnTo>
                    <a:pt x="629919" y="646429"/>
                  </a:lnTo>
                  <a:lnTo>
                    <a:pt x="684910" y="655319"/>
                  </a:lnTo>
                  <a:lnTo>
                    <a:pt x="860043" y="678179"/>
                  </a:lnTo>
                  <a:lnTo>
                    <a:pt x="921511" y="684529"/>
                  </a:lnTo>
                  <a:lnTo>
                    <a:pt x="1048892" y="694689"/>
                  </a:lnTo>
                  <a:lnTo>
                    <a:pt x="1114552" y="698499"/>
                  </a:lnTo>
                  <a:lnTo>
                    <a:pt x="1249171" y="703579"/>
                  </a:lnTo>
                  <a:lnTo>
                    <a:pt x="1317878" y="704849"/>
                  </a:lnTo>
                  <a:lnTo>
                    <a:pt x="1387475" y="704849"/>
                  </a:lnTo>
                  <a:lnTo>
                    <a:pt x="1457325" y="703579"/>
                  </a:lnTo>
                  <a:lnTo>
                    <a:pt x="1526285" y="703579"/>
                  </a:lnTo>
                  <a:lnTo>
                    <a:pt x="1594103" y="701039"/>
                  </a:lnTo>
                  <a:lnTo>
                    <a:pt x="1726564" y="693419"/>
                  </a:lnTo>
                  <a:lnTo>
                    <a:pt x="1317878" y="693419"/>
                  </a:lnTo>
                  <a:lnTo>
                    <a:pt x="1249298" y="692149"/>
                  </a:lnTo>
                  <a:lnTo>
                    <a:pt x="1115059" y="687069"/>
                  </a:lnTo>
                  <a:lnTo>
                    <a:pt x="1049527" y="683259"/>
                  </a:lnTo>
                  <a:lnTo>
                    <a:pt x="922527" y="673099"/>
                  </a:lnTo>
                  <a:lnTo>
                    <a:pt x="801242" y="660399"/>
                  </a:lnTo>
                  <a:lnTo>
                    <a:pt x="742950" y="652779"/>
                  </a:lnTo>
                  <a:lnTo>
                    <a:pt x="578738" y="626109"/>
                  </a:lnTo>
                  <a:lnTo>
                    <a:pt x="527938" y="614679"/>
                  </a:lnTo>
                  <a:lnTo>
                    <a:pt x="479170" y="604519"/>
                  </a:lnTo>
                  <a:lnTo>
                    <a:pt x="432307" y="593089"/>
                  </a:lnTo>
                  <a:lnTo>
                    <a:pt x="410082" y="588009"/>
                  </a:lnTo>
                  <a:lnTo>
                    <a:pt x="366775" y="575309"/>
                  </a:lnTo>
                  <a:lnTo>
                    <a:pt x="325881" y="562609"/>
                  </a:lnTo>
                  <a:lnTo>
                    <a:pt x="287400" y="549909"/>
                  </a:lnTo>
                  <a:lnTo>
                    <a:pt x="269239" y="542289"/>
                  </a:lnTo>
                  <a:lnTo>
                    <a:pt x="251713" y="535939"/>
                  </a:lnTo>
                  <a:lnTo>
                    <a:pt x="234822" y="529589"/>
                  </a:lnTo>
                  <a:lnTo>
                    <a:pt x="218566" y="521969"/>
                  </a:lnTo>
                  <a:lnTo>
                    <a:pt x="203072" y="515619"/>
                  </a:lnTo>
                  <a:lnTo>
                    <a:pt x="188213" y="507999"/>
                  </a:lnTo>
                  <a:lnTo>
                    <a:pt x="174116" y="500379"/>
                  </a:lnTo>
                  <a:lnTo>
                    <a:pt x="160908" y="492759"/>
                  </a:lnTo>
                  <a:lnTo>
                    <a:pt x="148081" y="486409"/>
                  </a:lnTo>
                  <a:lnTo>
                    <a:pt x="114934" y="463549"/>
                  </a:lnTo>
                  <a:lnTo>
                    <a:pt x="97027" y="448309"/>
                  </a:lnTo>
                  <a:lnTo>
                    <a:pt x="89153" y="441959"/>
                  </a:lnTo>
                  <a:lnTo>
                    <a:pt x="82168" y="434339"/>
                  </a:lnTo>
                  <a:lnTo>
                    <a:pt x="75818" y="426719"/>
                  </a:lnTo>
                  <a:lnTo>
                    <a:pt x="70738" y="419099"/>
                  </a:lnTo>
                  <a:lnTo>
                    <a:pt x="66293" y="412749"/>
                  </a:lnTo>
                  <a:lnTo>
                    <a:pt x="54863" y="373379"/>
                  </a:lnTo>
                  <a:lnTo>
                    <a:pt x="55371" y="367029"/>
                  </a:lnTo>
                  <a:lnTo>
                    <a:pt x="67309" y="335279"/>
                  </a:lnTo>
                  <a:lnTo>
                    <a:pt x="71754" y="327659"/>
                  </a:lnTo>
                  <a:lnTo>
                    <a:pt x="76961" y="321309"/>
                  </a:lnTo>
                  <a:lnTo>
                    <a:pt x="83057" y="314959"/>
                  </a:lnTo>
                  <a:lnTo>
                    <a:pt x="90169" y="307339"/>
                  </a:lnTo>
                  <a:lnTo>
                    <a:pt x="97916" y="299719"/>
                  </a:lnTo>
                  <a:lnTo>
                    <a:pt x="106552" y="292099"/>
                  </a:lnTo>
                  <a:lnTo>
                    <a:pt x="115823" y="284479"/>
                  </a:lnTo>
                  <a:lnTo>
                    <a:pt x="126110" y="278129"/>
                  </a:lnTo>
                  <a:lnTo>
                    <a:pt x="137159" y="270509"/>
                  </a:lnTo>
                  <a:lnTo>
                    <a:pt x="148843" y="262889"/>
                  </a:lnTo>
                  <a:lnTo>
                    <a:pt x="161543" y="255269"/>
                  </a:lnTo>
                  <a:lnTo>
                    <a:pt x="174751" y="248919"/>
                  </a:lnTo>
                  <a:lnTo>
                    <a:pt x="188721" y="241299"/>
                  </a:lnTo>
                  <a:lnTo>
                    <a:pt x="203580" y="233679"/>
                  </a:lnTo>
                  <a:lnTo>
                    <a:pt x="219075" y="227329"/>
                  </a:lnTo>
                  <a:lnTo>
                    <a:pt x="235203" y="219709"/>
                  </a:lnTo>
                  <a:lnTo>
                    <a:pt x="269620" y="207009"/>
                  </a:lnTo>
                  <a:lnTo>
                    <a:pt x="287908" y="199389"/>
                  </a:lnTo>
                  <a:lnTo>
                    <a:pt x="326263" y="186689"/>
                  </a:lnTo>
                  <a:lnTo>
                    <a:pt x="388365" y="167639"/>
                  </a:lnTo>
                  <a:lnTo>
                    <a:pt x="432942" y="156209"/>
                  </a:lnTo>
                  <a:lnTo>
                    <a:pt x="479678" y="144779"/>
                  </a:lnTo>
                  <a:lnTo>
                    <a:pt x="528446" y="133350"/>
                  </a:lnTo>
                  <a:lnTo>
                    <a:pt x="579246" y="123189"/>
                  </a:lnTo>
                  <a:lnTo>
                    <a:pt x="743203" y="96519"/>
                  </a:lnTo>
                  <a:lnTo>
                    <a:pt x="801496" y="88900"/>
                  </a:lnTo>
                  <a:lnTo>
                    <a:pt x="922654" y="76200"/>
                  </a:lnTo>
                  <a:lnTo>
                    <a:pt x="1049654" y="66039"/>
                  </a:lnTo>
                  <a:lnTo>
                    <a:pt x="1181607" y="58419"/>
                  </a:lnTo>
                  <a:lnTo>
                    <a:pt x="1387602" y="54609"/>
                  </a:lnTo>
                  <a:lnTo>
                    <a:pt x="1710562" y="54609"/>
                  </a:lnTo>
                  <a:lnTo>
                    <a:pt x="1661414" y="50800"/>
                  </a:lnTo>
                  <a:lnTo>
                    <a:pt x="1526666" y="45719"/>
                  </a:lnTo>
                  <a:lnTo>
                    <a:pt x="1457705" y="44450"/>
                  </a:lnTo>
                  <a:close/>
                </a:path>
                <a:path w="2776220" h="748029">
                  <a:moveTo>
                    <a:pt x="1710562" y="54609"/>
                  </a:moveTo>
                  <a:lnTo>
                    <a:pt x="1387602" y="54609"/>
                  </a:lnTo>
                  <a:lnTo>
                    <a:pt x="1526413" y="57150"/>
                  </a:lnTo>
                  <a:lnTo>
                    <a:pt x="1660905" y="62229"/>
                  </a:lnTo>
                  <a:lnTo>
                    <a:pt x="1726310" y="66039"/>
                  </a:lnTo>
                  <a:lnTo>
                    <a:pt x="1853310" y="76200"/>
                  </a:lnTo>
                  <a:lnTo>
                    <a:pt x="1974595" y="88900"/>
                  </a:lnTo>
                  <a:lnTo>
                    <a:pt x="2032761" y="96519"/>
                  </a:lnTo>
                  <a:lnTo>
                    <a:pt x="2144141" y="114300"/>
                  </a:lnTo>
                  <a:lnTo>
                    <a:pt x="2196972" y="124459"/>
                  </a:lnTo>
                  <a:lnTo>
                    <a:pt x="2296794" y="144779"/>
                  </a:lnTo>
                  <a:lnTo>
                    <a:pt x="2343404" y="156209"/>
                  </a:lnTo>
                  <a:lnTo>
                    <a:pt x="2365755" y="162559"/>
                  </a:lnTo>
                  <a:lnTo>
                    <a:pt x="2387727" y="167639"/>
                  </a:lnTo>
                  <a:lnTo>
                    <a:pt x="2429890" y="180339"/>
                  </a:lnTo>
                  <a:lnTo>
                    <a:pt x="2469514" y="193039"/>
                  </a:lnTo>
                  <a:lnTo>
                    <a:pt x="2488183" y="199389"/>
                  </a:lnTo>
                  <a:lnTo>
                    <a:pt x="2506599" y="207009"/>
                  </a:lnTo>
                  <a:lnTo>
                    <a:pt x="2524125" y="213359"/>
                  </a:lnTo>
                  <a:lnTo>
                    <a:pt x="2540888" y="219709"/>
                  </a:lnTo>
                  <a:lnTo>
                    <a:pt x="2557399" y="227329"/>
                  </a:lnTo>
                  <a:lnTo>
                    <a:pt x="2572638" y="233679"/>
                  </a:lnTo>
                  <a:lnTo>
                    <a:pt x="2587498" y="241299"/>
                  </a:lnTo>
                  <a:lnTo>
                    <a:pt x="2601722" y="248919"/>
                  </a:lnTo>
                  <a:lnTo>
                    <a:pt x="2614929" y="256539"/>
                  </a:lnTo>
                  <a:lnTo>
                    <a:pt x="2627756" y="262889"/>
                  </a:lnTo>
                  <a:lnTo>
                    <a:pt x="2660650" y="285749"/>
                  </a:lnTo>
                  <a:lnTo>
                    <a:pt x="2686557" y="308609"/>
                  </a:lnTo>
                  <a:lnTo>
                    <a:pt x="2693670" y="314959"/>
                  </a:lnTo>
                  <a:lnTo>
                    <a:pt x="2716276" y="350519"/>
                  </a:lnTo>
                  <a:lnTo>
                    <a:pt x="2720721" y="369569"/>
                  </a:lnTo>
                  <a:lnTo>
                    <a:pt x="2720721" y="375919"/>
                  </a:lnTo>
                  <a:lnTo>
                    <a:pt x="2708529" y="414019"/>
                  </a:lnTo>
                  <a:lnTo>
                    <a:pt x="2698750" y="427989"/>
                  </a:lnTo>
                  <a:lnTo>
                    <a:pt x="2692654" y="435609"/>
                  </a:lnTo>
                  <a:lnTo>
                    <a:pt x="2685541" y="441959"/>
                  </a:lnTo>
                  <a:lnTo>
                    <a:pt x="2677795" y="449579"/>
                  </a:lnTo>
                  <a:lnTo>
                    <a:pt x="2669285" y="457199"/>
                  </a:lnTo>
                  <a:lnTo>
                    <a:pt x="2659887" y="464819"/>
                  </a:lnTo>
                  <a:lnTo>
                    <a:pt x="2649728" y="471169"/>
                  </a:lnTo>
                  <a:lnTo>
                    <a:pt x="2638679" y="478789"/>
                  </a:lnTo>
                  <a:lnTo>
                    <a:pt x="2626867" y="486409"/>
                  </a:lnTo>
                  <a:lnTo>
                    <a:pt x="2614422" y="494029"/>
                  </a:lnTo>
                  <a:lnTo>
                    <a:pt x="2600959" y="500379"/>
                  </a:lnTo>
                  <a:lnTo>
                    <a:pt x="2586862" y="507999"/>
                  </a:lnTo>
                  <a:lnTo>
                    <a:pt x="2572384" y="515619"/>
                  </a:lnTo>
                  <a:lnTo>
                    <a:pt x="2556636" y="521969"/>
                  </a:lnTo>
                  <a:lnTo>
                    <a:pt x="2540507" y="529589"/>
                  </a:lnTo>
                  <a:lnTo>
                    <a:pt x="2523616" y="535939"/>
                  </a:lnTo>
                  <a:lnTo>
                    <a:pt x="2505963" y="543559"/>
                  </a:lnTo>
                  <a:lnTo>
                    <a:pt x="2487929" y="549909"/>
                  </a:lnTo>
                  <a:lnTo>
                    <a:pt x="2449449" y="562609"/>
                  </a:lnTo>
                  <a:lnTo>
                    <a:pt x="2408681" y="575309"/>
                  </a:lnTo>
                  <a:lnTo>
                    <a:pt x="2365375" y="588009"/>
                  </a:lnTo>
                  <a:lnTo>
                    <a:pt x="2343023" y="593089"/>
                  </a:lnTo>
                  <a:lnTo>
                    <a:pt x="2247265" y="615949"/>
                  </a:lnTo>
                  <a:lnTo>
                    <a:pt x="2196465" y="626109"/>
                  </a:lnTo>
                  <a:lnTo>
                    <a:pt x="2032253" y="652779"/>
                  </a:lnTo>
                  <a:lnTo>
                    <a:pt x="1974088" y="660399"/>
                  </a:lnTo>
                  <a:lnTo>
                    <a:pt x="1852802" y="673099"/>
                  </a:lnTo>
                  <a:lnTo>
                    <a:pt x="1725802" y="683259"/>
                  </a:lnTo>
                  <a:lnTo>
                    <a:pt x="1660270" y="687069"/>
                  </a:lnTo>
                  <a:lnTo>
                    <a:pt x="1525904" y="692149"/>
                  </a:lnTo>
                  <a:lnTo>
                    <a:pt x="1457070" y="693419"/>
                  </a:lnTo>
                  <a:lnTo>
                    <a:pt x="1726564" y="693419"/>
                  </a:lnTo>
                  <a:lnTo>
                    <a:pt x="1790953" y="689609"/>
                  </a:lnTo>
                  <a:lnTo>
                    <a:pt x="1853945" y="683259"/>
                  </a:lnTo>
                  <a:lnTo>
                    <a:pt x="1915540" y="678179"/>
                  </a:lnTo>
                  <a:lnTo>
                    <a:pt x="2090673" y="655319"/>
                  </a:lnTo>
                  <a:lnTo>
                    <a:pt x="2145538" y="646429"/>
                  </a:lnTo>
                  <a:lnTo>
                    <a:pt x="2249678" y="626109"/>
                  </a:lnTo>
                  <a:lnTo>
                    <a:pt x="2298700" y="614679"/>
                  </a:lnTo>
                  <a:lnTo>
                    <a:pt x="2345816" y="604519"/>
                  </a:lnTo>
                  <a:lnTo>
                    <a:pt x="2411856" y="585469"/>
                  </a:lnTo>
                  <a:lnTo>
                    <a:pt x="2453004" y="572769"/>
                  </a:lnTo>
                  <a:lnTo>
                    <a:pt x="2510028" y="553719"/>
                  </a:lnTo>
                  <a:lnTo>
                    <a:pt x="2527807" y="546099"/>
                  </a:lnTo>
                  <a:lnTo>
                    <a:pt x="2544826" y="539749"/>
                  </a:lnTo>
                  <a:lnTo>
                    <a:pt x="2561208" y="532129"/>
                  </a:lnTo>
                  <a:lnTo>
                    <a:pt x="2577083" y="524509"/>
                  </a:lnTo>
                  <a:lnTo>
                    <a:pt x="2591942" y="518159"/>
                  </a:lnTo>
                  <a:lnTo>
                    <a:pt x="2632709" y="495299"/>
                  </a:lnTo>
                  <a:lnTo>
                    <a:pt x="2666746" y="472439"/>
                  </a:lnTo>
                  <a:lnTo>
                    <a:pt x="2701035" y="441959"/>
                  </a:lnTo>
                  <a:lnTo>
                    <a:pt x="2725674" y="405129"/>
                  </a:lnTo>
                  <a:lnTo>
                    <a:pt x="2731770" y="375919"/>
                  </a:lnTo>
                  <a:lnTo>
                    <a:pt x="2731515" y="368299"/>
                  </a:lnTo>
                  <a:lnTo>
                    <a:pt x="2730500" y="360679"/>
                  </a:lnTo>
                  <a:lnTo>
                    <a:pt x="2728722" y="353059"/>
                  </a:lnTo>
                  <a:lnTo>
                    <a:pt x="2726308" y="345439"/>
                  </a:lnTo>
                  <a:lnTo>
                    <a:pt x="2722879" y="339089"/>
                  </a:lnTo>
                  <a:lnTo>
                    <a:pt x="2718815" y="330199"/>
                  </a:lnTo>
                  <a:lnTo>
                    <a:pt x="2694178" y="299719"/>
                  </a:lnTo>
                  <a:lnTo>
                    <a:pt x="2656585" y="269239"/>
                  </a:lnTo>
                  <a:lnTo>
                    <a:pt x="2620263" y="246379"/>
                  </a:lnTo>
                  <a:lnTo>
                    <a:pt x="2577210" y="224789"/>
                  </a:lnTo>
                  <a:lnTo>
                    <a:pt x="2561716" y="217169"/>
                  </a:lnTo>
                  <a:lnTo>
                    <a:pt x="2545079" y="209549"/>
                  </a:lnTo>
                  <a:lnTo>
                    <a:pt x="2528061" y="203199"/>
                  </a:lnTo>
                  <a:lnTo>
                    <a:pt x="2510281" y="195579"/>
                  </a:lnTo>
                  <a:lnTo>
                    <a:pt x="2472944" y="182879"/>
                  </a:lnTo>
                  <a:lnTo>
                    <a:pt x="2433065" y="170179"/>
                  </a:lnTo>
                  <a:lnTo>
                    <a:pt x="2390648" y="157479"/>
                  </a:lnTo>
                  <a:lnTo>
                    <a:pt x="2345944" y="144779"/>
                  </a:lnTo>
                  <a:lnTo>
                    <a:pt x="2299080" y="134619"/>
                  </a:lnTo>
                  <a:lnTo>
                    <a:pt x="2250058" y="123189"/>
                  </a:lnTo>
                  <a:lnTo>
                    <a:pt x="2145918" y="102869"/>
                  </a:lnTo>
                  <a:lnTo>
                    <a:pt x="2091054" y="93979"/>
                  </a:lnTo>
                  <a:lnTo>
                    <a:pt x="1915794" y="71119"/>
                  </a:lnTo>
                  <a:lnTo>
                    <a:pt x="1854200" y="64769"/>
                  </a:lnTo>
                  <a:lnTo>
                    <a:pt x="1791334" y="59689"/>
                  </a:lnTo>
                  <a:lnTo>
                    <a:pt x="1726945" y="55879"/>
                  </a:lnTo>
                  <a:lnTo>
                    <a:pt x="1710562" y="54609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32600" y="1851025"/>
              <a:ext cx="430530" cy="358775"/>
            </a:xfrm>
            <a:custGeom>
              <a:avLst/>
              <a:gdLst/>
              <a:ahLst/>
              <a:cxnLst/>
              <a:rect l="l" t="t" r="r" b="b"/>
              <a:pathLst>
                <a:path w="430529" h="358775">
                  <a:moveTo>
                    <a:pt x="179450" y="0"/>
                  </a:moveTo>
                  <a:lnTo>
                    <a:pt x="0" y="179450"/>
                  </a:lnTo>
                  <a:lnTo>
                    <a:pt x="179450" y="358775"/>
                  </a:lnTo>
                  <a:lnTo>
                    <a:pt x="179450" y="269113"/>
                  </a:lnTo>
                  <a:lnTo>
                    <a:pt x="430275" y="269113"/>
                  </a:lnTo>
                  <a:lnTo>
                    <a:pt x="430275" y="89662"/>
                  </a:lnTo>
                  <a:lnTo>
                    <a:pt x="179450" y="89662"/>
                  </a:lnTo>
                  <a:lnTo>
                    <a:pt x="17945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05072" y="1823628"/>
              <a:ext cx="485775" cy="414020"/>
            </a:xfrm>
            <a:custGeom>
              <a:avLst/>
              <a:gdLst/>
              <a:ahLst/>
              <a:cxnLst/>
              <a:rect l="l" t="t" r="r" b="b"/>
              <a:pathLst>
                <a:path w="485775" h="414019">
                  <a:moveTo>
                    <a:pt x="209476" y="0"/>
                  </a:moveTo>
                  <a:lnTo>
                    <a:pt x="8096" y="187289"/>
                  </a:lnTo>
                  <a:lnTo>
                    <a:pt x="0" y="206783"/>
                  </a:lnTo>
                  <a:lnTo>
                    <a:pt x="2024" y="217150"/>
                  </a:lnTo>
                  <a:lnTo>
                    <a:pt x="187420" y="405602"/>
                  </a:lnTo>
                  <a:lnTo>
                    <a:pt x="209476" y="413567"/>
                  </a:lnTo>
                  <a:lnTo>
                    <a:pt x="217392" y="411571"/>
                  </a:lnTo>
                  <a:lnTo>
                    <a:pt x="224391" y="407406"/>
                  </a:lnTo>
                  <a:lnTo>
                    <a:pt x="229758" y="401490"/>
                  </a:lnTo>
                  <a:lnTo>
                    <a:pt x="233197" y="394265"/>
                  </a:lnTo>
                  <a:lnTo>
                    <a:pt x="234410" y="386171"/>
                  </a:lnTo>
                  <a:lnTo>
                    <a:pt x="234410" y="372836"/>
                  </a:lnTo>
                  <a:lnTo>
                    <a:pt x="201390" y="372836"/>
                  </a:lnTo>
                  <a:lnTo>
                    <a:pt x="35274" y="206720"/>
                  </a:lnTo>
                  <a:lnTo>
                    <a:pt x="201390" y="40731"/>
                  </a:lnTo>
                  <a:lnTo>
                    <a:pt x="234410" y="40731"/>
                  </a:lnTo>
                  <a:lnTo>
                    <a:pt x="234410" y="27396"/>
                  </a:lnTo>
                  <a:lnTo>
                    <a:pt x="233197" y="19302"/>
                  </a:lnTo>
                  <a:lnTo>
                    <a:pt x="229758" y="12076"/>
                  </a:lnTo>
                  <a:lnTo>
                    <a:pt x="224391" y="6161"/>
                  </a:lnTo>
                  <a:lnTo>
                    <a:pt x="217392" y="1996"/>
                  </a:lnTo>
                  <a:lnTo>
                    <a:pt x="209476" y="0"/>
                  </a:lnTo>
                  <a:close/>
                </a:path>
                <a:path w="485775" h="414019">
                  <a:moveTo>
                    <a:pt x="234410" y="40731"/>
                  </a:moveTo>
                  <a:lnTo>
                    <a:pt x="201390" y="40731"/>
                  </a:lnTo>
                  <a:lnTo>
                    <a:pt x="201390" y="120106"/>
                  </a:lnTo>
                  <a:lnTo>
                    <a:pt x="203930" y="122646"/>
                  </a:lnTo>
                  <a:lnTo>
                    <a:pt x="452215" y="122646"/>
                  </a:lnTo>
                  <a:lnTo>
                    <a:pt x="452215" y="290921"/>
                  </a:lnTo>
                  <a:lnTo>
                    <a:pt x="203930" y="290921"/>
                  </a:lnTo>
                  <a:lnTo>
                    <a:pt x="201390" y="293461"/>
                  </a:lnTo>
                  <a:lnTo>
                    <a:pt x="201390" y="372836"/>
                  </a:lnTo>
                  <a:lnTo>
                    <a:pt x="234410" y="372836"/>
                  </a:lnTo>
                  <a:lnTo>
                    <a:pt x="234410" y="323941"/>
                  </a:lnTo>
                  <a:lnTo>
                    <a:pt x="457676" y="323941"/>
                  </a:lnTo>
                  <a:lnTo>
                    <a:pt x="468411" y="321780"/>
                  </a:lnTo>
                  <a:lnTo>
                    <a:pt x="477170" y="315892"/>
                  </a:lnTo>
                  <a:lnTo>
                    <a:pt x="483072" y="307171"/>
                  </a:lnTo>
                  <a:lnTo>
                    <a:pt x="485235" y="296509"/>
                  </a:lnTo>
                  <a:lnTo>
                    <a:pt x="485235" y="117058"/>
                  </a:lnTo>
                  <a:lnTo>
                    <a:pt x="483072" y="106396"/>
                  </a:lnTo>
                  <a:lnTo>
                    <a:pt x="477170" y="97674"/>
                  </a:lnTo>
                  <a:lnTo>
                    <a:pt x="468411" y="91787"/>
                  </a:lnTo>
                  <a:lnTo>
                    <a:pt x="457676" y="89626"/>
                  </a:lnTo>
                  <a:lnTo>
                    <a:pt x="234410" y="89626"/>
                  </a:lnTo>
                  <a:lnTo>
                    <a:pt x="234410" y="40731"/>
                  </a:lnTo>
                  <a:close/>
                </a:path>
                <a:path w="485775" h="414019">
                  <a:moveTo>
                    <a:pt x="190468" y="67274"/>
                  </a:moveTo>
                  <a:lnTo>
                    <a:pt x="50895" y="206720"/>
                  </a:lnTo>
                  <a:lnTo>
                    <a:pt x="190468" y="346293"/>
                  </a:lnTo>
                  <a:lnTo>
                    <a:pt x="190468" y="319750"/>
                  </a:lnTo>
                  <a:lnTo>
                    <a:pt x="179419" y="319750"/>
                  </a:lnTo>
                  <a:lnTo>
                    <a:pt x="66389" y="206720"/>
                  </a:lnTo>
                  <a:lnTo>
                    <a:pt x="179419" y="93817"/>
                  </a:lnTo>
                  <a:lnTo>
                    <a:pt x="190468" y="93817"/>
                  </a:lnTo>
                  <a:lnTo>
                    <a:pt x="190468" y="67274"/>
                  </a:lnTo>
                  <a:close/>
                </a:path>
                <a:path w="485775" h="414019">
                  <a:moveTo>
                    <a:pt x="190468" y="93817"/>
                  </a:moveTo>
                  <a:lnTo>
                    <a:pt x="179419" y="93817"/>
                  </a:lnTo>
                  <a:lnTo>
                    <a:pt x="179419" y="117058"/>
                  </a:lnTo>
                  <a:lnTo>
                    <a:pt x="181580" y="127793"/>
                  </a:lnTo>
                  <a:lnTo>
                    <a:pt x="187467" y="136552"/>
                  </a:lnTo>
                  <a:lnTo>
                    <a:pt x="196189" y="142454"/>
                  </a:lnTo>
                  <a:lnTo>
                    <a:pt x="206851" y="144617"/>
                  </a:lnTo>
                  <a:lnTo>
                    <a:pt x="430244" y="144617"/>
                  </a:lnTo>
                  <a:lnTo>
                    <a:pt x="430244" y="268950"/>
                  </a:lnTo>
                  <a:lnTo>
                    <a:pt x="206851" y="268950"/>
                  </a:lnTo>
                  <a:lnTo>
                    <a:pt x="196189" y="271113"/>
                  </a:lnTo>
                  <a:lnTo>
                    <a:pt x="187467" y="277014"/>
                  </a:lnTo>
                  <a:lnTo>
                    <a:pt x="181580" y="285773"/>
                  </a:lnTo>
                  <a:lnTo>
                    <a:pt x="179419" y="296509"/>
                  </a:lnTo>
                  <a:lnTo>
                    <a:pt x="179419" y="319750"/>
                  </a:lnTo>
                  <a:lnTo>
                    <a:pt x="190468" y="319750"/>
                  </a:lnTo>
                  <a:lnTo>
                    <a:pt x="190468" y="287365"/>
                  </a:lnTo>
                  <a:lnTo>
                    <a:pt x="197834" y="279999"/>
                  </a:lnTo>
                  <a:lnTo>
                    <a:pt x="441293" y="279999"/>
                  </a:lnTo>
                  <a:lnTo>
                    <a:pt x="441293" y="133568"/>
                  </a:lnTo>
                  <a:lnTo>
                    <a:pt x="197834" y="133568"/>
                  </a:lnTo>
                  <a:lnTo>
                    <a:pt x="190468" y="126202"/>
                  </a:lnTo>
                  <a:lnTo>
                    <a:pt x="190468" y="9381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93502" y="1651884"/>
            <a:ext cx="1600200" cy="60080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6355" rIns="0" bIns="0" rtlCol="0">
            <a:spAutoFit/>
          </a:bodyPr>
          <a:lstStyle/>
          <a:p>
            <a:pPr marL="112395" marR="104139" indent="1270" algn="ctr">
              <a:spcBef>
                <a:spcPts val="365"/>
              </a:spcBef>
            </a:pPr>
            <a:r>
              <a:rPr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HOW </a:t>
            </a:r>
            <a:r>
              <a:rPr sz="12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MUCH </a:t>
            </a:r>
            <a:r>
              <a:rPr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VALUE </a:t>
            </a:r>
            <a:r>
              <a:rPr sz="12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ARE</a:t>
            </a:r>
            <a:r>
              <a:rPr sz="1200" b="1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YOU </a:t>
            </a:r>
            <a:r>
              <a:rPr sz="12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LEAVING </a:t>
            </a:r>
            <a:r>
              <a:rPr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ON</a:t>
            </a: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sz="1200" b="1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2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TABLE?</a:t>
            </a:r>
            <a:endParaRPr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50496" y="5247110"/>
            <a:ext cx="4041105" cy="767328"/>
            <a:chOff x="1801403" y="5329745"/>
            <a:chExt cx="4041105" cy="767328"/>
          </a:xfrm>
        </p:grpSpPr>
        <p:sp>
          <p:nvSpPr>
            <p:cNvPr id="10" name="object 10"/>
            <p:cNvSpPr/>
            <p:nvPr/>
          </p:nvSpPr>
          <p:spPr>
            <a:xfrm>
              <a:off x="1828800" y="5638799"/>
              <a:ext cx="389255" cy="430530"/>
            </a:xfrm>
            <a:custGeom>
              <a:avLst/>
              <a:gdLst/>
              <a:ahLst/>
              <a:cxnLst/>
              <a:rect l="l" t="t" r="r" b="b"/>
              <a:pathLst>
                <a:path w="389255" h="430529">
                  <a:moveTo>
                    <a:pt x="194437" y="0"/>
                  </a:moveTo>
                  <a:lnTo>
                    <a:pt x="0" y="194475"/>
                  </a:lnTo>
                  <a:lnTo>
                    <a:pt x="97281" y="194475"/>
                  </a:lnTo>
                  <a:lnTo>
                    <a:pt x="97281" y="430212"/>
                  </a:lnTo>
                  <a:lnTo>
                    <a:pt x="291719" y="430212"/>
                  </a:lnTo>
                  <a:lnTo>
                    <a:pt x="291719" y="194475"/>
                  </a:lnTo>
                  <a:lnTo>
                    <a:pt x="389000" y="194475"/>
                  </a:lnTo>
                  <a:lnTo>
                    <a:pt x="194437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1403" y="5611298"/>
              <a:ext cx="443865" cy="485775"/>
            </a:xfrm>
            <a:custGeom>
              <a:avLst/>
              <a:gdLst/>
              <a:ahLst/>
              <a:cxnLst/>
              <a:rect l="l" t="t" r="r" b="b"/>
              <a:pathLst>
                <a:path w="443864" h="485775">
                  <a:moveTo>
                    <a:pt x="221880" y="0"/>
                  </a:moveTo>
                  <a:lnTo>
                    <a:pt x="7961" y="202525"/>
                  </a:lnTo>
                  <a:lnTo>
                    <a:pt x="0" y="224582"/>
                  </a:lnTo>
                  <a:lnTo>
                    <a:pt x="1996" y="232492"/>
                  </a:lnTo>
                  <a:lnTo>
                    <a:pt x="6161" y="239480"/>
                  </a:lnTo>
                  <a:lnTo>
                    <a:pt x="12076" y="244835"/>
                  </a:lnTo>
                  <a:lnTo>
                    <a:pt x="19302" y="248264"/>
                  </a:lnTo>
                  <a:lnTo>
                    <a:pt x="27396" y="249472"/>
                  </a:lnTo>
                  <a:lnTo>
                    <a:pt x="97119" y="249472"/>
                  </a:lnTo>
                  <a:lnTo>
                    <a:pt x="97119" y="457714"/>
                  </a:lnTo>
                  <a:lnTo>
                    <a:pt x="99282" y="468418"/>
                  </a:lnTo>
                  <a:lnTo>
                    <a:pt x="105183" y="477158"/>
                  </a:lnTo>
                  <a:lnTo>
                    <a:pt x="113942" y="483049"/>
                  </a:lnTo>
                  <a:lnTo>
                    <a:pt x="124678" y="485209"/>
                  </a:lnTo>
                  <a:lnTo>
                    <a:pt x="319115" y="485209"/>
                  </a:lnTo>
                  <a:lnTo>
                    <a:pt x="329777" y="483049"/>
                  </a:lnTo>
                  <a:lnTo>
                    <a:pt x="338498" y="477158"/>
                  </a:lnTo>
                  <a:lnTo>
                    <a:pt x="344386" y="468418"/>
                  </a:lnTo>
                  <a:lnTo>
                    <a:pt x="346547" y="457714"/>
                  </a:lnTo>
                  <a:lnTo>
                    <a:pt x="346547" y="452215"/>
                  </a:lnTo>
                  <a:lnTo>
                    <a:pt x="130139" y="452215"/>
                  </a:lnTo>
                  <a:lnTo>
                    <a:pt x="130139" y="218928"/>
                  </a:lnTo>
                  <a:lnTo>
                    <a:pt x="127726" y="216465"/>
                  </a:lnTo>
                  <a:lnTo>
                    <a:pt x="40731" y="216465"/>
                  </a:lnTo>
                  <a:lnTo>
                    <a:pt x="221833" y="35274"/>
                  </a:lnTo>
                  <a:lnTo>
                    <a:pt x="268494" y="35274"/>
                  </a:lnTo>
                  <a:lnTo>
                    <a:pt x="241264" y="8058"/>
                  </a:lnTo>
                  <a:lnTo>
                    <a:pt x="232209" y="2014"/>
                  </a:lnTo>
                  <a:lnTo>
                    <a:pt x="221880" y="0"/>
                  </a:lnTo>
                  <a:close/>
                </a:path>
                <a:path w="443864" h="485775">
                  <a:moveTo>
                    <a:pt x="268494" y="35274"/>
                  </a:moveTo>
                  <a:lnTo>
                    <a:pt x="221833" y="35274"/>
                  </a:lnTo>
                  <a:lnTo>
                    <a:pt x="403062" y="216465"/>
                  </a:lnTo>
                  <a:lnTo>
                    <a:pt x="316067" y="216465"/>
                  </a:lnTo>
                  <a:lnTo>
                    <a:pt x="313654" y="218928"/>
                  </a:lnTo>
                  <a:lnTo>
                    <a:pt x="313654" y="452215"/>
                  </a:lnTo>
                  <a:lnTo>
                    <a:pt x="346547" y="452215"/>
                  </a:lnTo>
                  <a:lnTo>
                    <a:pt x="346547" y="249472"/>
                  </a:lnTo>
                  <a:lnTo>
                    <a:pt x="416397" y="249472"/>
                  </a:lnTo>
                  <a:lnTo>
                    <a:pt x="443739" y="224582"/>
                  </a:lnTo>
                  <a:lnTo>
                    <a:pt x="443337" y="216606"/>
                  </a:lnTo>
                  <a:lnTo>
                    <a:pt x="440672" y="209080"/>
                  </a:lnTo>
                  <a:lnTo>
                    <a:pt x="435828" y="202520"/>
                  </a:lnTo>
                  <a:lnTo>
                    <a:pt x="268494" y="35274"/>
                  </a:lnTo>
                  <a:close/>
                </a:path>
                <a:path w="443864" h="485775">
                  <a:moveTo>
                    <a:pt x="221833" y="50831"/>
                  </a:moveTo>
                  <a:lnTo>
                    <a:pt x="67274" y="205466"/>
                  </a:lnTo>
                  <a:lnTo>
                    <a:pt x="133695" y="205466"/>
                  </a:lnTo>
                  <a:lnTo>
                    <a:pt x="141188" y="212858"/>
                  </a:lnTo>
                  <a:lnTo>
                    <a:pt x="141188" y="441217"/>
                  </a:lnTo>
                  <a:lnTo>
                    <a:pt x="302605" y="441217"/>
                  </a:lnTo>
                  <a:lnTo>
                    <a:pt x="302605" y="430218"/>
                  </a:lnTo>
                  <a:lnTo>
                    <a:pt x="152110" y="430218"/>
                  </a:lnTo>
                  <a:lnTo>
                    <a:pt x="152110" y="221964"/>
                  </a:lnTo>
                  <a:lnTo>
                    <a:pt x="149949" y="211265"/>
                  </a:lnTo>
                  <a:lnTo>
                    <a:pt x="144054" y="202520"/>
                  </a:lnTo>
                  <a:lnTo>
                    <a:pt x="135340" y="196630"/>
                  </a:lnTo>
                  <a:lnTo>
                    <a:pt x="124678" y="194468"/>
                  </a:lnTo>
                  <a:lnTo>
                    <a:pt x="93817" y="194468"/>
                  </a:lnTo>
                  <a:lnTo>
                    <a:pt x="221833" y="66389"/>
                  </a:lnTo>
                  <a:lnTo>
                    <a:pt x="237395" y="66389"/>
                  </a:lnTo>
                  <a:lnTo>
                    <a:pt x="221833" y="50831"/>
                  </a:lnTo>
                  <a:close/>
                </a:path>
                <a:path w="443864" h="485775">
                  <a:moveTo>
                    <a:pt x="237395" y="66389"/>
                  </a:moveTo>
                  <a:lnTo>
                    <a:pt x="221833" y="66389"/>
                  </a:lnTo>
                  <a:lnTo>
                    <a:pt x="349976" y="194468"/>
                  </a:lnTo>
                  <a:lnTo>
                    <a:pt x="319115" y="194468"/>
                  </a:lnTo>
                  <a:lnTo>
                    <a:pt x="308379" y="196630"/>
                  </a:lnTo>
                  <a:lnTo>
                    <a:pt x="299620" y="202525"/>
                  </a:lnTo>
                  <a:lnTo>
                    <a:pt x="293719" y="211265"/>
                  </a:lnTo>
                  <a:lnTo>
                    <a:pt x="291556" y="221964"/>
                  </a:lnTo>
                  <a:lnTo>
                    <a:pt x="291556" y="430218"/>
                  </a:lnTo>
                  <a:lnTo>
                    <a:pt x="302605" y="430218"/>
                  </a:lnTo>
                  <a:lnTo>
                    <a:pt x="302605" y="212858"/>
                  </a:lnTo>
                  <a:lnTo>
                    <a:pt x="309971" y="205466"/>
                  </a:lnTo>
                  <a:lnTo>
                    <a:pt x="376519" y="205466"/>
                  </a:lnTo>
                  <a:lnTo>
                    <a:pt x="237395" y="6638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2843" y="5329745"/>
              <a:ext cx="1129665" cy="412750"/>
            </a:xfrm>
            <a:custGeom>
              <a:avLst/>
              <a:gdLst/>
              <a:ahLst/>
              <a:cxnLst/>
              <a:rect l="l" t="t" r="r" b="b"/>
              <a:pathLst>
                <a:path w="1129664" h="412750">
                  <a:moveTo>
                    <a:pt x="620268" y="0"/>
                  </a:moveTo>
                  <a:lnTo>
                    <a:pt x="564388" y="0"/>
                  </a:lnTo>
                  <a:lnTo>
                    <a:pt x="508508" y="1269"/>
                  </a:lnTo>
                  <a:lnTo>
                    <a:pt x="454152" y="3809"/>
                  </a:lnTo>
                  <a:lnTo>
                    <a:pt x="401955" y="7619"/>
                  </a:lnTo>
                  <a:lnTo>
                    <a:pt x="303530" y="21589"/>
                  </a:lnTo>
                  <a:lnTo>
                    <a:pt x="280416" y="26669"/>
                  </a:lnTo>
                  <a:lnTo>
                    <a:pt x="258064" y="30479"/>
                  </a:lnTo>
                  <a:lnTo>
                    <a:pt x="236347" y="36829"/>
                  </a:lnTo>
                  <a:lnTo>
                    <a:pt x="195199" y="46989"/>
                  </a:lnTo>
                  <a:lnTo>
                    <a:pt x="175641" y="53339"/>
                  </a:lnTo>
                  <a:lnTo>
                    <a:pt x="157226" y="59689"/>
                  </a:lnTo>
                  <a:lnTo>
                    <a:pt x="139446" y="67309"/>
                  </a:lnTo>
                  <a:lnTo>
                    <a:pt x="122555" y="74929"/>
                  </a:lnTo>
                  <a:lnTo>
                    <a:pt x="106553" y="81279"/>
                  </a:lnTo>
                  <a:lnTo>
                    <a:pt x="91567" y="90169"/>
                  </a:lnTo>
                  <a:lnTo>
                    <a:pt x="77216" y="97789"/>
                  </a:lnTo>
                  <a:lnTo>
                    <a:pt x="64135" y="106679"/>
                  </a:lnTo>
                  <a:lnTo>
                    <a:pt x="30734" y="135889"/>
                  </a:lnTo>
                  <a:lnTo>
                    <a:pt x="8001" y="168909"/>
                  </a:lnTo>
                  <a:lnTo>
                    <a:pt x="762" y="194309"/>
                  </a:lnTo>
                  <a:lnTo>
                    <a:pt x="762" y="195579"/>
                  </a:lnTo>
                  <a:lnTo>
                    <a:pt x="0" y="204469"/>
                  </a:lnTo>
                  <a:lnTo>
                    <a:pt x="0" y="208279"/>
                  </a:lnTo>
                  <a:lnTo>
                    <a:pt x="762" y="217169"/>
                  </a:lnTo>
                  <a:lnTo>
                    <a:pt x="762" y="219709"/>
                  </a:lnTo>
                  <a:lnTo>
                    <a:pt x="15748" y="257809"/>
                  </a:lnTo>
                  <a:lnTo>
                    <a:pt x="42164" y="289559"/>
                  </a:lnTo>
                  <a:lnTo>
                    <a:pt x="78612" y="316229"/>
                  </a:lnTo>
                  <a:lnTo>
                    <a:pt x="123444" y="339089"/>
                  </a:lnTo>
                  <a:lnTo>
                    <a:pt x="176403" y="359409"/>
                  </a:lnTo>
                  <a:lnTo>
                    <a:pt x="216027" y="372109"/>
                  </a:lnTo>
                  <a:lnTo>
                    <a:pt x="280924" y="387349"/>
                  </a:lnTo>
                  <a:lnTo>
                    <a:pt x="377063" y="402589"/>
                  </a:lnTo>
                  <a:lnTo>
                    <a:pt x="455168" y="410209"/>
                  </a:lnTo>
                  <a:lnTo>
                    <a:pt x="509397" y="412749"/>
                  </a:lnTo>
                  <a:lnTo>
                    <a:pt x="621157" y="412749"/>
                  </a:lnTo>
                  <a:lnTo>
                    <a:pt x="675513" y="410209"/>
                  </a:lnTo>
                  <a:lnTo>
                    <a:pt x="753237" y="402589"/>
                  </a:lnTo>
                  <a:lnTo>
                    <a:pt x="849249" y="387349"/>
                  </a:lnTo>
                  <a:lnTo>
                    <a:pt x="877030" y="380999"/>
                  </a:lnTo>
                  <a:lnTo>
                    <a:pt x="564769" y="380999"/>
                  </a:lnTo>
                  <a:lnTo>
                    <a:pt x="510032" y="379729"/>
                  </a:lnTo>
                  <a:lnTo>
                    <a:pt x="456819" y="377189"/>
                  </a:lnTo>
                  <a:lnTo>
                    <a:pt x="380746" y="369569"/>
                  </a:lnTo>
                  <a:lnTo>
                    <a:pt x="356362" y="365759"/>
                  </a:lnTo>
                  <a:lnTo>
                    <a:pt x="332740" y="363219"/>
                  </a:lnTo>
                  <a:lnTo>
                    <a:pt x="309626" y="359409"/>
                  </a:lnTo>
                  <a:lnTo>
                    <a:pt x="265557" y="349249"/>
                  </a:lnTo>
                  <a:lnTo>
                    <a:pt x="244602" y="345439"/>
                  </a:lnTo>
                  <a:lnTo>
                    <a:pt x="224409" y="339089"/>
                  </a:lnTo>
                  <a:lnTo>
                    <a:pt x="204978" y="334009"/>
                  </a:lnTo>
                  <a:lnTo>
                    <a:pt x="186562" y="327659"/>
                  </a:lnTo>
                  <a:lnTo>
                    <a:pt x="136398" y="308609"/>
                  </a:lnTo>
                  <a:lnTo>
                    <a:pt x="95123" y="287019"/>
                  </a:lnTo>
                  <a:lnTo>
                    <a:pt x="63627" y="264159"/>
                  </a:lnTo>
                  <a:lnTo>
                    <a:pt x="38481" y="231139"/>
                  </a:lnTo>
                  <a:lnTo>
                    <a:pt x="33104" y="208279"/>
                  </a:lnTo>
                  <a:lnTo>
                    <a:pt x="33165" y="204469"/>
                  </a:lnTo>
                  <a:lnTo>
                    <a:pt x="48895" y="165099"/>
                  </a:lnTo>
                  <a:lnTo>
                    <a:pt x="83693" y="133349"/>
                  </a:lnTo>
                  <a:lnTo>
                    <a:pt x="121793" y="110489"/>
                  </a:lnTo>
                  <a:lnTo>
                    <a:pt x="169037" y="91439"/>
                  </a:lnTo>
                  <a:lnTo>
                    <a:pt x="205105" y="78739"/>
                  </a:lnTo>
                  <a:lnTo>
                    <a:pt x="244729" y="68579"/>
                  </a:lnTo>
                  <a:lnTo>
                    <a:pt x="287274" y="58419"/>
                  </a:lnTo>
                  <a:lnTo>
                    <a:pt x="380746" y="43179"/>
                  </a:lnTo>
                  <a:lnTo>
                    <a:pt x="510159" y="33019"/>
                  </a:lnTo>
                  <a:lnTo>
                    <a:pt x="881888" y="33019"/>
                  </a:lnTo>
                  <a:lnTo>
                    <a:pt x="871093" y="30479"/>
                  </a:lnTo>
                  <a:lnTo>
                    <a:pt x="848741" y="26669"/>
                  </a:lnTo>
                  <a:lnTo>
                    <a:pt x="825627" y="21589"/>
                  </a:lnTo>
                  <a:lnTo>
                    <a:pt x="752729" y="10159"/>
                  </a:lnTo>
                  <a:lnTo>
                    <a:pt x="727075" y="7619"/>
                  </a:lnTo>
                  <a:lnTo>
                    <a:pt x="620268" y="0"/>
                  </a:lnTo>
                  <a:close/>
                </a:path>
                <a:path w="1129664" h="412750">
                  <a:moveTo>
                    <a:pt x="881888" y="33019"/>
                  </a:moveTo>
                  <a:lnTo>
                    <a:pt x="619760" y="33019"/>
                  </a:lnTo>
                  <a:lnTo>
                    <a:pt x="724154" y="40639"/>
                  </a:lnTo>
                  <a:lnTo>
                    <a:pt x="749046" y="43179"/>
                  </a:lnTo>
                  <a:lnTo>
                    <a:pt x="842391" y="58419"/>
                  </a:lnTo>
                  <a:lnTo>
                    <a:pt x="885063" y="68579"/>
                  </a:lnTo>
                  <a:lnTo>
                    <a:pt x="924687" y="78739"/>
                  </a:lnTo>
                  <a:lnTo>
                    <a:pt x="960755" y="91439"/>
                  </a:lnTo>
                  <a:lnTo>
                    <a:pt x="1008126" y="111759"/>
                  </a:lnTo>
                  <a:lnTo>
                    <a:pt x="1021842" y="118109"/>
                  </a:lnTo>
                  <a:lnTo>
                    <a:pt x="1056767" y="140969"/>
                  </a:lnTo>
                  <a:lnTo>
                    <a:pt x="1086739" y="173989"/>
                  </a:lnTo>
                  <a:lnTo>
                    <a:pt x="1096539" y="208279"/>
                  </a:lnTo>
                  <a:lnTo>
                    <a:pt x="1096010" y="214629"/>
                  </a:lnTo>
                  <a:lnTo>
                    <a:pt x="1073785" y="256539"/>
                  </a:lnTo>
                  <a:lnTo>
                    <a:pt x="1034288" y="287019"/>
                  </a:lnTo>
                  <a:lnTo>
                    <a:pt x="993013" y="308609"/>
                  </a:lnTo>
                  <a:lnTo>
                    <a:pt x="977392" y="314959"/>
                  </a:lnTo>
                  <a:lnTo>
                    <a:pt x="960628" y="322579"/>
                  </a:lnTo>
                  <a:lnTo>
                    <a:pt x="942975" y="327659"/>
                  </a:lnTo>
                  <a:lnTo>
                    <a:pt x="924433" y="334009"/>
                  </a:lnTo>
                  <a:lnTo>
                    <a:pt x="905129" y="339089"/>
                  </a:lnTo>
                  <a:lnTo>
                    <a:pt x="884936" y="345439"/>
                  </a:lnTo>
                  <a:lnTo>
                    <a:pt x="863981" y="349249"/>
                  </a:lnTo>
                  <a:lnTo>
                    <a:pt x="819912" y="359409"/>
                  </a:lnTo>
                  <a:lnTo>
                    <a:pt x="796925" y="363219"/>
                  </a:lnTo>
                  <a:lnTo>
                    <a:pt x="773176" y="365759"/>
                  </a:lnTo>
                  <a:lnTo>
                    <a:pt x="748919" y="369569"/>
                  </a:lnTo>
                  <a:lnTo>
                    <a:pt x="672719" y="377189"/>
                  </a:lnTo>
                  <a:lnTo>
                    <a:pt x="619506" y="379729"/>
                  </a:lnTo>
                  <a:lnTo>
                    <a:pt x="564769" y="380999"/>
                  </a:lnTo>
                  <a:lnTo>
                    <a:pt x="877030" y="380999"/>
                  </a:lnTo>
                  <a:lnTo>
                    <a:pt x="893318" y="377189"/>
                  </a:lnTo>
                  <a:lnTo>
                    <a:pt x="914273" y="370839"/>
                  </a:lnTo>
                  <a:lnTo>
                    <a:pt x="934466" y="365759"/>
                  </a:lnTo>
                  <a:lnTo>
                    <a:pt x="954024" y="359409"/>
                  </a:lnTo>
                  <a:lnTo>
                    <a:pt x="972439" y="353059"/>
                  </a:lnTo>
                  <a:lnTo>
                    <a:pt x="990219" y="345439"/>
                  </a:lnTo>
                  <a:lnTo>
                    <a:pt x="1007110" y="339089"/>
                  </a:lnTo>
                  <a:lnTo>
                    <a:pt x="1052449" y="314959"/>
                  </a:lnTo>
                  <a:lnTo>
                    <a:pt x="1088898" y="288289"/>
                  </a:lnTo>
                  <a:lnTo>
                    <a:pt x="1115441" y="255269"/>
                  </a:lnTo>
                  <a:lnTo>
                    <a:pt x="1128268" y="222249"/>
                  </a:lnTo>
                  <a:lnTo>
                    <a:pt x="1128649" y="220979"/>
                  </a:lnTo>
                  <a:lnTo>
                    <a:pt x="1129538" y="208279"/>
                  </a:lnTo>
                  <a:lnTo>
                    <a:pt x="1129665" y="207009"/>
                  </a:lnTo>
                  <a:lnTo>
                    <a:pt x="1129665" y="205739"/>
                  </a:lnTo>
                  <a:lnTo>
                    <a:pt x="1129538" y="204469"/>
                  </a:lnTo>
                  <a:lnTo>
                    <a:pt x="1128903" y="195579"/>
                  </a:lnTo>
                  <a:lnTo>
                    <a:pt x="1128649" y="193039"/>
                  </a:lnTo>
                  <a:lnTo>
                    <a:pt x="1128268" y="191769"/>
                  </a:lnTo>
                  <a:lnTo>
                    <a:pt x="1125093" y="177799"/>
                  </a:lnTo>
                  <a:lnTo>
                    <a:pt x="1120140" y="166369"/>
                  </a:lnTo>
                  <a:lnTo>
                    <a:pt x="1113790" y="154939"/>
                  </a:lnTo>
                  <a:lnTo>
                    <a:pt x="1106170" y="143509"/>
                  </a:lnTo>
                  <a:lnTo>
                    <a:pt x="1097280" y="133349"/>
                  </a:lnTo>
                  <a:lnTo>
                    <a:pt x="1087374" y="124459"/>
                  </a:lnTo>
                  <a:lnTo>
                    <a:pt x="1076198" y="114299"/>
                  </a:lnTo>
                  <a:lnTo>
                    <a:pt x="1037209" y="88899"/>
                  </a:lnTo>
                  <a:lnTo>
                    <a:pt x="989330" y="67309"/>
                  </a:lnTo>
                  <a:lnTo>
                    <a:pt x="971804" y="59689"/>
                  </a:lnTo>
                  <a:lnTo>
                    <a:pt x="953135" y="53339"/>
                  </a:lnTo>
                  <a:lnTo>
                    <a:pt x="933704" y="46989"/>
                  </a:lnTo>
                  <a:lnTo>
                    <a:pt x="913638" y="41909"/>
                  </a:lnTo>
                  <a:lnTo>
                    <a:pt x="892683" y="35559"/>
                  </a:lnTo>
                  <a:lnTo>
                    <a:pt x="881888" y="33019"/>
                  </a:lnTo>
                  <a:close/>
                </a:path>
                <a:path w="1129664" h="412750">
                  <a:moveTo>
                    <a:pt x="565150" y="43179"/>
                  </a:moveTo>
                  <a:lnTo>
                    <a:pt x="510667" y="44449"/>
                  </a:lnTo>
                  <a:lnTo>
                    <a:pt x="457962" y="46989"/>
                  </a:lnTo>
                  <a:lnTo>
                    <a:pt x="358140" y="57149"/>
                  </a:lnTo>
                  <a:lnTo>
                    <a:pt x="311912" y="64769"/>
                  </a:lnTo>
                  <a:lnTo>
                    <a:pt x="289560" y="69849"/>
                  </a:lnTo>
                  <a:lnTo>
                    <a:pt x="268097" y="73659"/>
                  </a:lnTo>
                  <a:lnTo>
                    <a:pt x="227584" y="83819"/>
                  </a:lnTo>
                  <a:lnTo>
                    <a:pt x="190373" y="95249"/>
                  </a:lnTo>
                  <a:lnTo>
                    <a:pt x="141224" y="114299"/>
                  </a:lnTo>
                  <a:lnTo>
                    <a:pt x="113537" y="128269"/>
                  </a:lnTo>
                  <a:lnTo>
                    <a:pt x="101346" y="134619"/>
                  </a:lnTo>
                  <a:lnTo>
                    <a:pt x="90170" y="142239"/>
                  </a:lnTo>
                  <a:lnTo>
                    <a:pt x="80391" y="149859"/>
                  </a:lnTo>
                  <a:lnTo>
                    <a:pt x="71628" y="156209"/>
                  </a:lnTo>
                  <a:lnTo>
                    <a:pt x="46355" y="191769"/>
                  </a:lnTo>
                  <a:lnTo>
                    <a:pt x="44043" y="208279"/>
                  </a:lnTo>
                  <a:lnTo>
                    <a:pt x="44450" y="213359"/>
                  </a:lnTo>
                  <a:lnTo>
                    <a:pt x="70739" y="255269"/>
                  </a:lnTo>
                  <a:lnTo>
                    <a:pt x="112903" y="284479"/>
                  </a:lnTo>
                  <a:lnTo>
                    <a:pt x="126365" y="292099"/>
                  </a:lnTo>
                  <a:lnTo>
                    <a:pt x="172466" y="311149"/>
                  </a:lnTo>
                  <a:lnTo>
                    <a:pt x="247015" y="334009"/>
                  </a:lnTo>
                  <a:lnTo>
                    <a:pt x="289306" y="344169"/>
                  </a:lnTo>
                  <a:lnTo>
                    <a:pt x="357886" y="355599"/>
                  </a:lnTo>
                  <a:lnTo>
                    <a:pt x="381889" y="358139"/>
                  </a:lnTo>
                  <a:lnTo>
                    <a:pt x="406400" y="361949"/>
                  </a:lnTo>
                  <a:lnTo>
                    <a:pt x="457327" y="365759"/>
                  </a:lnTo>
                  <a:lnTo>
                    <a:pt x="510159" y="368299"/>
                  </a:lnTo>
                  <a:lnTo>
                    <a:pt x="564515" y="369569"/>
                  </a:lnTo>
                  <a:lnTo>
                    <a:pt x="618998" y="368299"/>
                  </a:lnTo>
                  <a:lnTo>
                    <a:pt x="671703" y="365759"/>
                  </a:lnTo>
                  <a:lnTo>
                    <a:pt x="722884" y="361949"/>
                  </a:lnTo>
                  <a:lnTo>
                    <a:pt x="747522" y="358139"/>
                  </a:lnTo>
                  <a:lnTo>
                    <a:pt x="564388" y="358139"/>
                  </a:lnTo>
                  <a:lnTo>
                    <a:pt x="510413" y="356869"/>
                  </a:lnTo>
                  <a:lnTo>
                    <a:pt x="457962" y="354329"/>
                  </a:lnTo>
                  <a:lnTo>
                    <a:pt x="407416" y="350519"/>
                  </a:lnTo>
                  <a:lnTo>
                    <a:pt x="291338" y="332739"/>
                  </a:lnTo>
                  <a:lnTo>
                    <a:pt x="249555" y="323849"/>
                  </a:lnTo>
                  <a:lnTo>
                    <a:pt x="211074" y="312419"/>
                  </a:lnTo>
                  <a:lnTo>
                    <a:pt x="193421" y="307339"/>
                  </a:lnTo>
                  <a:lnTo>
                    <a:pt x="145034" y="288289"/>
                  </a:lnTo>
                  <a:lnTo>
                    <a:pt x="106045" y="267969"/>
                  </a:lnTo>
                  <a:lnTo>
                    <a:pt x="95504" y="261619"/>
                  </a:lnTo>
                  <a:lnTo>
                    <a:pt x="85979" y="253999"/>
                  </a:lnTo>
                  <a:lnTo>
                    <a:pt x="77851" y="247649"/>
                  </a:lnTo>
                  <a:lnTo>
                    <a:pt x="65278" y="233679"/>
                  </a:lnTo>
                  <a:lnTo>
                    <a:pt x="55086" y="208279"/>
                  </a:lnTo>
                  <a:lnTo>
                    <a:pt x="55181" y="204469"/>
                  </a:lnTo>
                  <a:lnTo>
                    <a:pt x="67056" y="177799"/>
                  </a:lnTo>
                  <a:lnTo>
                    <a:pt x="72517" y="171449"/>
                  </a:lnTo>
                  <a:lnTo>
                    <a:pt x="79375" y="163829"/>
                  </a:lnTo>
                  <a:lnTo>
                    <a:pt x="87503" y="157479"/>
                  </a:lnTo>
                  <a:lnTo>
                    <a:pt x="96647" y="151129"/>
                  </a:lnTo>
                  <a:lnTo>
                    <a:pt x="107442" y="143509"/>
                  </a:lnTo>
                  <a:lnTo>
                    <a:pt x="145923" y="124459"/>
                  </a:lnTo>
                  <a:lnTo>
                    <a:pt x="194056" y="105409"/>
                  </a:lnTo>
                  <a:lnTo>
                    <a:pt x="211836" y="100329"/>
                  </a:lnTo>
                  <a:lnTo>
                    <a:pt x="230632" y="93979"/>
                  </a:lnTo>
                  <a:lnTo>
                    <a:pt x="250317" y="88899"/>
                  </a:lnTo>
                  <a:lnTo>
                    <a:pt x="270637" y="85089"/>
                  </a:lnTo>
                  <a:lnTo>
                    <a:pt x="291973" y="80009"/>
                  </a:lnTo>
                  <a:lnTo>
                    <a:pt x="383667" y="64769"/>
                  </a:lnTo>
                  <a:lnTo>
                    <a:pt x="458978" y="58419"/>
                  </a:lnTo>
                  <a:lnTo>
                    <a:pt x="511302" y="55879"/>
                  </a:lnTo>
                  <a:lnTo>
                    <a:pt x="565277" y="54609"/>
                  </a:lnTo>
                  <a:lnTo>
                    <a:pt x="747776" y="54609"/>
                  </a:lnTo>
                  <a:lnTo>
                    <a:pt x="672338" y="46989"/>
                  </a:lnTo>
                  <a:lnTo>
                    <a:pt x="619506" y="44449"/>
                  </a:lnTo>
                  <a:lnTo>
                    <a:pt x="565150" y="43179"/>
                  </a:lnTo>
                  <a:close/>
                </a:path>
                <a:path w="1129664" h="412750">
                  <a:moveTo>
                    <a:pt x="747776" y="54609"/>
                  </a:moveTo>
                  <a:lnTo>
                    <a:pt x="565277" y="54609"/>
                  </a:lnTo>
                  <a:lnTo>
                    <a:pt x="619379" y="55879"/>
                  </a:lnTo>
                  <a:lnTo>
                    <a:pt x="671830" y="58419"/>
                  </a:lnTo>
                  <a:lnTo>
                    <a:pt x="722249" y="62229"/>
                  </a:lnTo>
                  <a:lnTo>
                    <a:pt x="838200" y="80009"/>
                  </a:lnTo>
                  <a:lnTo>
                    <a:pt x="899668" y="95249"/>
                  </a:lnTo>
                  <a:lnTo>
                    <a:pt x="936498" y="105409"/>
                  </a:lnTo>
                  <a:lnTo>
                    <a:pt x="984631" y="124459"/>
                  </a:lnTo>
                  <a:lnTo>
                    <a:pt x="1011555" y="138429"/>
                  </a:lnTo>
                  <a:lnTo>
                    <a:pt x="1023620" y="144779"/>
                  </a:lnTo>
                  <a:lnTo>
                    <a:pt x="1034161" y="152399"/>
                  </a:lnTo>
                  <a:lnTo>
                    <a:pt x="1043686" y="158749"/>
                  </a:lnTo>
                  <a:lnTo>
                    <a:pt x="1051814" y="166369"/>
                  </a:lnTo>
                  <a:lnTo>
                    <a:pt x="1073785" y="198119"/>
                  </a:lnTo>
                  <a:lnTo>
                    <a:pt x="1074451" y="208279"/>
                  </a:lnTo>
                  <a:lnTo>
                    <a:pt x="1074166" y="212089"/>
                  </a:lnTo>
                  <a:lnTo>
                    <a:pt x="1050290" y="248919"/>
                  </a:lnTo>
                  <a:lnTo>
                    <a:pt x="1032891" y="261619"/>
                  </a:lnTo>
                  <a:lnTo>
                    <a:pt x="1022223" y="269239"/>
                  </a:lnTo>
                  <a:lnTo>
                    <a:pt x="1010666" y="275589"/>
                  </a:lnTo>
                  <a:lnTo>
                    <a:pt x="997585" y="281939"/>
                  </a:lnTo>
                  <a:lnTo>
                    <a:pt x="983742" y="289559"/>
                  </a:lnTo>
                  <a:lnTo>
                    <a:pt x="968756" y="295909"/>
                  </a:lnTo>
                  <a:lnTo>
                    <a:pt x="952754" y="300989"/>
                  </a:lnTo>
                  <a:lnTo>
                    <a:pt x="935609" y="307339"/>
                  </a:lnTo>
                  <a:lnTo>
                    <a:pt x="917829" y="313689"/>
                  </a:lnTo>
                  <a:lnTo>
                    <a:pt x="899033" y="318769"/>
                  </a:lnTo>
                  <a:lnTo>
                    <a:pt x="859028" y="328929"/>
                  </a:lnTo>
                  <a:lnTo>
                    <a:pt x="837692" y="332739"/>
                  </a:lnTo>
                  <a:lnTo>
                    <a:pt x="815721" y="337819"/>
                  </a:lnTo>
                  <a:lnTo>
                    <a:pt x="793242" y="341629"/>
                  </a:lnTo>
                  <a:lnTo>
                    <a:pt x="769874" y="344169"/>
                  </a:lnTo>
                  <a:lnTo>
                    <a:pt x="745998" y="347979"/>
                  </a:lnTo>
                  <a:lnTo>
                    <a:pt x="721614" y="350519"/>
                  </a:lnTo>
                  <a:lnTo>
                    <a:pt x="670814" y="354329"/>
                  </a:lnTo>
                  <a:lnTo>
                    <a:pt x="618490" y="356869"/>
                  </a:lnTo>
                  <a:lnTo>
                    <a:pt x="564388" y="358139"/>
                  </a:lnTo>
                  <a:lnTo>
                    <a:pt x="747522" y="358139"/>
                  </a:lnTo>
                  <a:lnTo>
                    <a:pt x="839978" y="344169"/>
                  </a:lnTo>
                  <a:lnTo>
                    <a:pt x="882142" y="334009"/>
                  </a:lnTo>
                  <a:lnTo>
                    <a:pt x="921131" y="323849"/>
                  </a:lnTo>
                  <a:lnTo>
                    <a:pt x="956691" y="311149"/>
                  </a:lnTo>
                  <a:lnTo>
                    <a:pt x="973074" y="306069"/>
                  </a:lnTo>
                  <a:lnTo>
                    <a:pt x="988441" y="298449"/>
                  </a:lnTo>
                  <a:lnTo>
                    <a:pt x="1002792" y="292099"/>
                  </a:lnTo>
                  <a:lnTo>
                    <a:pt x="1016127" y="285749"/>
                  </a:lnTo>
                  <a:lnTo>
                    <a:pt x="1028192" y="278129"/>
                  </a:lnTo>
                  <a:lnTo>
                    <a:pt x="1039495" y="270509"/>
                  </a:lnTo>
                  <a:lnTo>
                    <a:pt x="1049274" y="264159"/>
                  </a:lnTo>
                  <a:lnTo>
                    <a:pt x="1058037" y="256539"/>
                  </a:lnTo>
                  <a:lnTo>
                    <a:pt x="1065403" y="248919"/>
                  </a:lnTo>
                  <a:lnTo>
                    <a:pt x="1071626" y="242569"/>
                  </a:lnTo>
                  <a:lnTo>
                    <a:pt x="1085494" y="208279"/>
                  </a:lnTo>
                  <a:lnTo>
                    <a:pt x="1085426" y="204469"/>
                  </a:lnTo>
                  <a:lnTo>
                    <a:pt x="1066419" y="165099"/>
                  </a:lnTo>
                  <a:lnTo>
                    <a:pt x="1029081" y="135889"/>
                  </a:lnTo>
                  <a:lnTo>
                    <a:pt x="1016635" y="128269"/>
                  </a:lnTo>
                  <a:lnTo>
                    <a:pt x="973582" y="107949"/>
                  </a:lnTo>
                  <a:lnTo>
                    <a:pt x="921639" y="90169"/>
                  </a:lnTo>
                  <a:lnTo>
                    <a:pt x="902462" y="83819"/>
                  </a:lnTo>
                  <a:lnTo>
                    <a:pt x="861822" y="73659"/>
                  </a:lnTo>
                  <a:lnTo>
                    <a:pt x="840359" y="69849"/>
                  </a:lnTo>
                  <a:lnTo>
                    <a:pt x="818261" y="64769"/>
                  </a:lnTo>
                  <a:lnTo>
                    <a:pt x="771906" y="57149"/>
                  </a:lnTo>
                  <a:lnTo>
                    <a:pt x="747776" y="5460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DB7FE1FC-47C0-4C45-B1CD-02DF7C9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Value and Benchmarks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BA0A2072-76FE-4046-9E6A-973C9988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B7FE1FC-47C0-4C45-B1CD-02DF7C9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Gap: How much more EBITDA?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5772C278-B3AE-4C23-9DED-CA1E495A799C}"/>
              </a:ext>
            </a:extLst>
          </p:cNvPr>
          <p:cNvSpPr/>
          <p:nvPr/>
        </p:nvSpPr>
        <p:spPr>
          <a:xfrm>
            <a:off x="4104088" y="1206601"/>
            <a:ext cx="7031036" cy="4185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4FD448D9-73E4-426F-8371-25B05AD8FF81}"/>
              </a:ext>
            </a:extLst>
          </p:cNvPr>
          <p:cNvSpPr txBox="1"/>
          <p:nvPr/>
        </p:nvSpPr>
        <p:spPr>
          <a:xfrm>
            <a:off x="9676018" y="1738538"/>
            <a:ext cx="114091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+ $490,000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1C2CF98F-3340-4570-9C0D-6763135D68E0}"/>
              </a:ext>
            </a:extLst>
          </p:cNvPr>
          <p:cNvSpPr txBox="1"/>
          <p:nvPr/>
        </p:nvSpPr>
        <p:spPr>
          <a:xfrm>
            <a:off x="5908481" y="1758876"/>
            <a:ext cx="5650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@8%</a:t>
            </a: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F937F7F7-02D8-4FEA-8829-FF60330429E9}"/>
              </a:ext>
            </a:extLst>
          </p:cNvPr>
          <p:cNvSpPr txBox="1"/>
          <p:nvPr/>
        </p:nvSpPr>
        <p:spPr>
          <a:xfrm>
            <a:off x="7503447" y="1758876"/>
            <a:ext cx="4006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11%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E1BC8829-3B1B-4A87-BB45-398374D5A6FE}"/>
              </a:ext>
            </a:extLst>
          </p:cNvPr>
          <p:cNvSpPr txBox="1"/>
          <p:nvPr/>
        </p:nvSpPr>
        <p:spPr>
          <a:xfrm>
            <a:off x="8856786" y="1758876"/>
            <a:ext cx="3994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18%</a:t>
            </a: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9CE5FA86-02FC-4B96-9A41-0C63E8A760B6}"/>
              </a:ext>
            </a:extLst>
          </p:cNvPr>
          <p:cNvSpPr txBox="1"/>
          <p:nvPr/>
        </p:nvSpPr>
        <p:spPr>
          <a:xfrm>
            <a:off x="7076816" y="2752494"/>
            <a:ext cx="108558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  <a:r>
              <a:rPr sz="1600" b="1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$159,000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0DA60473-3F4E-41F0-A6EB-1BDD8FDE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135848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B7FE1FC-47C0-4C45-B1CD-02DF7C9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Gap: How much more value?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EFE2AED0-8BD2-42BD-896B-2397C181296A}"/>
              </a:ext>
            </a:extLst>
          </p:cNvPr>
          <p:cNvSpPr/>
          <p:nvPr/>
        </p:nvSpPr>
        <p:spPr>
          <a:xfrm>
            <a:off x="3590254" y="1745682"/>
            <a:ext cx="6133217" cy="367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0EE463A-EFDF-47E6-B27E-F9C64FD28B90}"/>
              </a:ext>
            </a:extLst>
          </p:cNvPr>
          <p:cNvSpPr txBox="1"/>
          <p:nvPr/>
        </p:nvSpPr>
        <p:spPr>
          <a:xfrm>
            <a:off x="9841124" y="1781237"/>
            <a:ext cx="217076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>
              <a:spcBef>
                <a:spcPts val="105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40% or $1M  increase in  enterprise value at industry average</a:t>
            </a: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EBITDA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83D58A91-62F0-46FD-9F60-2BF58A063AB8}"/>
              </a:ext>
            </a:extLst>
          </p:cNvPr>
          <p:cNvSpPr txBox="1"/>
          <p:nvPr/>
        </p:nvSpPr>
        <p:spPr>
          <a:xfrm>
            <a:off x="9841124" y="2709915"/>
            <a:ext cx="1913486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180% or</a:t>
            </a: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$4.5M</a:t>
            </a:r>
          </a:p>
          <a:p>
            <a:pPr marL="12065" marR="5080" indent="-3810"/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increase in enterprise  value if operating at  Best in Class</a:t>
            </a: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C54D7FF-EC2B-4F88-82C7-88B238825EF9}"/>
              </a:ext>
            </a:extLst>
          </p:cNvPr>
          <p:cNvSpPr txBox="1"/>
          <p:nvPr/>
        </p:nvSpPr>
        <p:spPr>
          <a:xfrm>
            <a:off x="5319109" y="1085615"/>
            <a:ext cx="282511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Best </a:t>
            </a:r>
            <a:r>
              <a:rPr sz="16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Class </a:t>
            </a:r>
            <a:r>
              <a:rPr sz="16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Multiple:</a:t>
            </a:r>
            <a:r>
              <a:rPr sz="1600" b="1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7.90</a:t>
            </a:r>
          </a:p>
          <a:p>
            <a:pPr marL="60325">
              <a:spcBef>
                <a:spcPts val="5"/>
              </a:spcBef>
            </a:pPr>
            <a:r>
              <a:rPr sz="16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Median Multiple:</a:t>
            </a:r>
            <a:r>
              <a:rPr sz="1600" b="1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1600" b="1" spc="5" dirty="0">
                <a:latin typeface="Segoe UI Light" panose="020B0502040204020203" pitchFamily="34" charset="0"/>
                <a:cs typeface="Segoe UI Light" panose="020B0502040204020203" pitchFamily="34" charset="0"/>
              </a:rPr>
              <a:t>6.30</a:t>
            </a:r>
            <a:endParaRPr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A6141262-D910-42D1-99C6-FDAF8E4C1F9E}"/>
              </a:ext>
            </a:extLst>
          </p:cNvPr>
          <p:cNvSpPr txBox="1"/>
          <p:nvPr/>
        </p:nvSpPr>
        <p:spPr>
          <a:xfrm>
            <a:off x="5106461" y="5562704"/>
            <a:ext cx="322640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Assumes $4,944,000 in gross sales</a:t>
            </a: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1EDED9B0-0711-4B5F-A93F-277C3814DC85}"/>
              </a:ext>
            </a:extLst>
          </p:cNvPr>
          <p:cNvSpPr txBox="1"/>
          <p:nvPr/>
        </p:nvSpPr>
        <p:spPr>
          <a:xfrm>
            <a:off x="3669477" y="5229157"/>
            <a:ext cx="47688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00" spc="10" dirty="0">
                <a:latin typeface="Century Gothic"/>
                <a:cs typeface="Century Gothic"/>
              </a:rPr>
              <a:t>E</a:t>
            </a:r>
            <a:r>
              <a:rPr sz="1000" spc="-5" dirty="0">
                <a:latin typeface="Century Gothic"/>
                <a:cs typeface="Century Gothic"/>
              </a:rPr>
              <a:t>B</a:t>
            </a:r>
            <a:r>
              <a:rPr sz="1000" spc="35" dirty="0">
                <a:latin typeface="Century Gothic"/>
                <a:cs typeface="Century Gothic"/>
              </a:rPr>
              <a:t>I</a:t>
            </a:r>
            <a:r>
              <a:rPr sz="1000" dirty="0">
                <a:latin typeface="Century Gothic"/>
                <a:cs typeface="Century Gothic"/>
              </a:rPr>
              <a:t>TD</a:t>
            </a:r>
            <a:r>
              <a:rPr sz="1000" spc="-45" dirty="0">
                <a:latin typeface="Century Gothic"/>
                <a:cs typeface="Century Gothic"/>
              </a:rPr>
              <a:t>A</a:t>
            </a:r>
            <a:r>
              <a:rPr sz="1000" dirty="0">
                <a:latin typeface="Century Gothic"/>
                <a:cs typeface="Century Gothic"/>
              </a:rPr>
              <a:t>: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C79F9394-8880-44A4-9BBB-32E004C49D06}"/>
              </a:ext>
            </a:extLst>
          </p:cNvPr>
          <p:cNvSpPr txBox="1"/>
          <p:nvPr/>
        </p:nvSpPr>
        <p:spPr>
          <a:xfrm>
            <a:off x="5319109" y="5229157"/>
            <a:ext cx="30543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00" spc="-5" dirty="0">
                <a:latin typeface="Century Gothic"/>
                <a:cs typeface="Century Gothic"/>
              </a:rPr>
              <a:t>@8</a:t>
            </a:r>
            <a:r>
              <a:rPr sz="1000" spc="5" dirty="0">
                <a:latin typeface="Century Gothic"/>
                <a:cs typeface="Century Gothic"/>
              </a:rPr>
              <a:t>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163867D8-2D36-4887-B23B-C8DC1CE34979}"/>
              </a:ext>
            </a:extLst>
          </p:cNvPr>
          <p:cNvSpPr txBox="1"/>
          <p:nvPr/>
        </p:nvSpPr>
        <p:spPr>
          <a:xfrm>
            <a:off x="6719662" y="5046086"/>
            <a:ext cx="767080" cy="30412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ts val="1375"/>
              </a:lnSpc>
              <a:spcBef>
                <a:spcPts val="300"/>
              </a:spcBef>
            </a:pPr>
            <a:r>
              <a:rPr sz="1250" b="1" spc="-5" dirty="0">
                <a:solidFill>
                  <a:srgbClr val="404040"/>
                </a:solidFill>
                <a:latin typeface="Calibri"/>
                <a:cs typeface="Calibri"/>
              </a:rPr>
              <a:t>Ind.</a:t>
            </a:r>
            <a:r>
              <a:rPr sz="125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404040"/>
                </a:solidFill>
                <a:latin typeface="Calibri"/>
                <a:cs typeface="Calibri"/>
              </a:rPr>
              <a:t>Avg.</a:t>
            </a:r>
            <a:endParaRPr sz="1250">
              <a:latin typeface="Calibri"/>
              <a:cs typeface="Calibri"/>
            </a:endParaRPr>
          </a:p>
          <a:p>
            <a:pPr marL="217170">
              <a:lnSpc>
                <a:spcPts val="560"/>
              </a:lnSpc>
            </a:pPr>
            <a:r>
              <a:rPr sz="1000" dirty="0">
                <a:latin typeface="Century Gothic"/>
                <a:cs typeface="Century Gothic"/>
              </a:rPr>
              <a:t>11%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A13F2070-16D0-4F65-930D-4833BF260044}"/>
              </a:ext>
            </a:extLst>
          </p:cNvPr>
          <p:cNvSpPr txBox="1"/>
          <p:nvPr/>
        </p:nvSpPr>
        <p:spPr>
          <a:xfrm>
            <a:off x="8591067" y="5229157"/>
            <a:ext cx="26543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00" spc="-5" dirty="0">
                <a:latin typeface="Century Gothic"/>
                <a:cs typeface="Century Gothic"/>
              </a:rPr>
              <a:t>18</a:t>
            </a:r>
            <a:r>
              <a:rPr sz="1000" spc="5" dirty="0">
                <a:latin typeface="Century Gothic"/>
                <a:cs typeface="Century Gothic"/>
              </a:rPr>
              <a:t>%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4C2D87F7-D1A3-4313-86FC-C6523944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15748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B7FE1FC-47C0-4C45-B1CD-02DF7C9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Need to Achieve $10M Valuation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8232AD7-7A52-4C6D-93FE-90E6BC9509A5}"/>
              </a:ext>
            </a:extLst>
          </p:cNvPr>
          <p:cNvSpPr/>
          <p:nvPr/>
        </p:nvSpPr>
        <p:spPr>
          <a:xfrm>
            <a:off x="3600514" y="1435341"/>
            <a:ext cx="6098413" cy="428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72553A5E-2908-461C-9AD3-0A82BA110EB5}"/>
              </a:ext>
            </a:extLst>
          </p:cNvPr>
          <p:cNvSpPr txBox="1"/>
          <p:nvPr/>
        </p:nvSpPr>
        <p:spPr>
          <a:xfrm>
            <a:off x="9829800" y="1605064"/>
            <a:ext cx="2217053" cy="27712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>
              <a:spcBef>
                <a:spcPts val="9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Almost $20 million in  sales needed to achieve the partners exit value objective of $10 million.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 indent="-1905">
              <a:spcBef>
                <a:spcPts val="90"/>
              </a:spcBef>
            </a:pP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 indent="-1905">
              <a:spcBef>
                <a:spcPts val="9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$14.4 million in sales  needed at average  EBITDA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 indent="-1905">
              <a:spcBef>
                <a:spcPts val="90"/>
              </a:spcBef>
            </a:pP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 indent="-1905">
              <a:spcBef>
                <a:spcPts val="90"/>
              </a:spcBef>
            </a:pPr>
            <a:r>
              <a:rPr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$2.1M in sales  needed if operating at BIC level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9752D48-8BBD-4720-9F41-673A5AD58267}"/>
              </a:ext>
            </a:extLst>
          </p:cNvPr>
          <p:cNvSpPr txBox="1"/>
          <p:nvPr/>
        </p:nvSpPr>
        <p:spPr>
          <a:xfrm>
            <a:off x="4131498" y="5237591"/>
            <a:ext cx="152273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b="1" spc="5" dirty="0">
                <a:solidFill>
                  <a:srgbClr val="404040"/>
                </a:solidFill>
                <a:latin typeface="Arial Narrow"/>
                <a:cs typeface="Arial Narrow"/>
              </a:rPr>
              <a:t>EBITDA % </a:t>
            </a:r>
            <a:r>
              <a:rPr sz="1600" b="1" spc="-5" dirty="0">
                <a:solidFill>
                  <a:srgbClr val="404040"/>
                </a:solidFill>
                <a:latin typeface="Arial Narrow"/>
                <a:cs typeface="Arial Narrow"/>
              </a:rPr>
              <a:t>to</a:t>
            </a:r>
            <a:r>
              <a:rPr sz="1600" b="1" spc="-204" dirty="0">
                <a:solidFill>
                  <a:srgbClr val="404040"/>
                </a:solidFill>
                <a:latin typeface="Arial Narrow"/>
                <a:cs typeface="Arial Narrow"/>
              </a:rPr>
              <a:t> </a:t>
            </a:r>
            <a:r>
              <a:rPr sz="1600" b="1" spc="5" dirty="0">
                <a:solidFill>
                  <a:srgbClr val="404040"/>
                </a:solidFill>
                <a:latin typeface="Arial Narrow"/>
                <a:cs typeface="Arial Narrow"/>
              </a:rPr>
              <a:t>Sales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11579B4D-180A-495B-A66F-A14512656F07}"/>
              </a:ext>
            </a:extLst>
          </p:cNvPr>
          <p:cNvSpPr txBox="1"/>
          <p:nvPr/>
        </p:nvSpPr>
        <p:spPr>
          <a:xfrm>
            <a:off x="5319109" y="1079358"/>
            <a:ext cx="5882584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>
              <a:spcBef>
                <a:spcPts val="90"/>
              </a:spcBef>
            </a:pP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 current performance level</a:t>
            </a:r>
            <a:endParaRPr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97FB0DD5-39BA-4DC4-A331-6186B33F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148981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D3F3-EA2A-4A56-B28D-7699CC78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77" y="1852843"/>
            <a:ext cx="7525512" cy="3152313"/>
          </a:xfrm>
        </p:spPr>
        <p:txBody>
          <a:bodyPr/>
          <a:lstStyle/>
          <a:p>
            <a:r>
              <a:rPr lang="en-US" dirty="0"/>
              <a:t>Creating and Implementing Action Plans</a:t>
            </a:r>
          </a:p>
        </p:txBody>
      </p:sp>
    </p:spTree>
    <p:extLst>
      <p:ext uri="{BB962C8B-B14F-4D97-AF65-F5344CB8AC3E}">
        <p14:creationId xmlns:p14="http://schemas.microsoft.com/office/powerpoint/2010/main" val="96291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3EDE5-36F2-44BF-B7DD-2B122D86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Why not aim to be Best In Class?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C8138-3028-4FFA-8E3B-DDFEDEDC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25962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B7FE1FC-47C0-4C45-B1CD-02DF7C9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this…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30F12BC-4344-486D-9E2C-71EF6855E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92849"/>
              </p:ext>
            </p:extLst>
          </p:nvPr>
        </p:nvGraphicFramePr>
        <p:xfrm>
          <a:off x="3667991" y="187660"/>
          <a:ext cx="8354217" cy="6473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kern="1200" spc="-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CATEGORY</a:t>
                      </a:r>
                    </a:p>
                  </a:txBody>
                  <a:tcPr marL="0" marR="0" marT="1092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kern="1200" spc="-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TOPIC</a:t>
                      </a:r>
                    </a:p>
                  </a:txBody>
                  <a:tcPr marL="0" marR="0" marT="1092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kern="1200" spc="-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ACTION</a:t>
                      </a:r>
                    </a:p>
                  </a:txBody>
                  <a:tcPr marL="0" marR="0" marT="1092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kern="1200" spc="-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COMMENTS</a:t>
                      </a:r>
                    </a:p>
                  </a:txBody>
                  <a:tcPr marL="0" marR="0" marT="1092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kern="1200" spc="-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SCORE</a:t>
                      </a:r>
                    </a:p>
                  </a:txBody>
                  <a:tcPr marL="0" marR="0" marT="1206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1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6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Valuation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190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65405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Knowledge  business valuation</a:t>
                      </a:r>
                    </a:p>
                  </a:txBody>
                  <a:tcPr marL="0" marR="0" marT="190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298450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Determine a rough estimate of what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your business is worth  today.</a:t>
                      </a:r>
                      <a:endParaRPr sz="1000" kern="1200" spc="8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190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224790" algn="l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think $1,000,000+ dollars but not really sure. We are doing BV</a:t>
                      </a:r>
                    </a:p>
                  </a:txBody>
                  <a:tcPr marL="0" marR="0" marT="190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50%</a:t>
                      </a:r>
                    </a:p>
                  </a:txBody>
                  <a:tcPr marL="0" marR="0" marT="571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3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Valuation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kern="1200" spc="8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Satisfied with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valuation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Determine whether you would be satisfied with the amount 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o</a:t>
                      </a: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f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money that your business would be worth today.</a:t>
                      </a:r>
                      <a:endParaRPr sz="1000" kern="1200" spc="8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Only if this is FMV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10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Valuation</a:t>
                      </a: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Improve business</a:t>
                      </a: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worth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Implement strategies to improve your business worth before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placing the business on the market.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00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Some subtle changes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65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Valuation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40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444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Time frame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Develop a time frame to sell the business.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End of the year. Would like more time to prep but may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not be necessary</a:t>
                      </a:r>
                    </a:p>
                  </a:txBody>
                  <a:tcPr marL="0" marR="0" marT="444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17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Valuation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40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444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Handover transition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Determine the transitional period (or time available to consult to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the new business owner) that you would be prepared to offer a  potential buyer.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6-12 months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86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Personal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Activities after sale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Determine what you will do after you sell the business.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not really. Will most likely need to supplement income.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Needs to think about this and put a plan together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76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Personal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444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411480">
                        <a:lnSpc>
                          <a:spcPct val="1105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Sustai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n</a:t>
                      </a: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able  lifestyle</a:t>
                      </a:r>
                    </a:p>
                  </a:txBody>
                  <a:tcPr marL="0" marR="0" marT="444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46990">
                        <a:lnSpc>
                          <a:spcPct val="1105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Calculate whether you will be able to sustain the proposed "post  acquisition lifestyle" based on what the business is worth now.</a:t>
                      </a:r>
                    </a:p>
                  </a:txBody>
                  <a:tcPr marL="0" marR="0" marT="444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00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Income will need to be supplemented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9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Personal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Actual needed to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</a:t>
                      </a: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ustain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Calculate the amount of money you would actually need to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achieve your lifestyle objective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8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Personal</a:t>
                      </a:r>
                      <a:endParaRPr sz="1000" kern="1200" spc="8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  <a:endParaRPr sz="1000" kern="1200" spc="8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Timing of forced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R</a:t>
                      </a: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etirement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Determine whether there is a time that you need to retire or exit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the business.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Not being forced to sell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Personal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Expectations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Vision for the</a:t>
                      </a:r>
                    </a:p>
                    <a:p>
                      <a:pPr marL="22225">
                        <a:lnSpc>
                          <a:spcPts val="1320"/>
                        </a:lnSpc>
                        <a:spcBef>
                          <a:spcPts val="135"/>
                        </a:spcBef>
                      </a:pP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B</a:t>
                      </a: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usiness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Determine whether you wish to have a vision for the business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after you sell it and if so what this vision would be.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I want the business to continue to grow and prosper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32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Shareholder Goals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Shareholders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131445">
                        <a:lnSpc>
                          <a:spcPct val="1104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Print a list of the names and addresses of all the shareholders  in the business.</a:t>
                      </a:r>
                    </a:p>
                  </a:txBody>
                  <a:tcPr marL="0" marR="0" marT="4445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Three shareholders. Two are very small minority. "They</a:t>
                      </a:r>
                      <a:r>
                        <a:rPr lang="en-US"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don't need to know." No legal obligation? We should  follow up on this.</a:t>
                      </a:r>
                    </a:p>
                  </a:txBody>
                  <a:tcPr marL="0" marR="0" marT="508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</a:pPr>
                      <a:r>
                        <a:rPr sz="1000" kern="1200" spc="8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510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1AFC-199D-49B0-906C-19C5F43B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Personal/</a:t>
            </a:r>
            <a:br>
              <a:rPr lang="en-US" dirty="0"/>
            </a:br>
            <a:r>
              <a:rPr lang="en-US" dirty="0"/>
              <a:t>Financial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CB7D-61EE-4F01-B67B-E3F21F75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95814" cy="5120640"/>
          </a:xfrm>
        </p:spPr>
        <p:txBody>
          <a:bodyPr>
            <a:normAutofit/>
          </a:bodyPr>
          <a:lstStyle/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Personal goals and objectives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Meet with family members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Financial plan / Needs vs. Wants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Exit options analysis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Deal structure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Tax planning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Net proceeds analysis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Estate planning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Contingency plan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Life-After plan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Formalize advisory team /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49830-2F79-49C0-80F1-73BC277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4224798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1AFC-199D-49B0-906C-19C5F43B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CB7D-61EE-4F01-B67B-E3F21F75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95814" cy="5120640"/>
          </a:xfrm>
        </p:spPr>
        <p:txBody>
          <a:bodyPr>
            <a:normAutofit/>
          </a:bodyPr>
          <a:lstStyle/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Key employee situations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Management succession plans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Performance reviews / Employee manual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Customer diversification / analysis / contracts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Metrics and Dashboard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Start-Stop Workshop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Records inventory / management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Financial Recast and Business Valuation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Inventory and Physical assets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Back office systems and processes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49830-2F79-49C0-80F1-73BC277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110182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AD54-4334-425E-B3D8-699826D7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6996-4ADA-4879-A276-CEC02C7F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401244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After completing the session, participants will be able to: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</a:rPr>
              <a:t>Recognize value drivers which lead to increased value,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</a:rPr>
              <a:t>Implement a system to ensure these opportunities are  harvested,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</a:rPr>
              <a:t>Determine how goals are being met and implement changes keep things on track.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9534D-6498-4170-A428-323F0748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1156275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1AFC-199D-49B0-906C-19C5F43B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CB7D-61EE-4F01-B67B-E3F21F75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95814" cy="5120640"/>
          </a:xfrm>
        </p:spPr>
        <p:txBody>
          <a:bodyPr>
            <a:normAutofit/>
          </a:bodyPr>
          <a:lstStyle/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Strategic vs Non Strategic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De-Risk First</a:t>
            </a:r>
          </a:p>
          <a:p>
            <a:pPr marL="857885" marR="652145" lvl="1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Unplanned events</a:t>
            </a:r>
          </a:p>
          <a:p>
            <a:pPr marL="857885" marR="652145" lvl="1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Insurance</a:t>
            </a:r>
          </a:p>
          <a:p>
            <a:pPr marL="857885" marR="652145" lvl="1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Contingency planning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Set Goals and Objectives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Financial Planning &amp; Life After Planning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Business Efficiency (business model)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Marketing and Growth (strategic)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Culture / Talent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49830-2F79-49C0-80F1-73BC277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874761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3EDE5-36F2-44BF-B7DD-2B122D86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Workshops NOT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7169-FA64-4FC9-8966-AE297F0B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Write it down &amp; follow up!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C8138-3028-4FFA-8E3B-DDFEDEDC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Exit Planning Institute</a:t>
            </a: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FE2409BC-239A-486A-9396-0D7C7F6BD258}"/>
              </a:ext>
            </a:extLst>
          </p:cNvPr>
          <p:cNvGrpSpPr/>
          <p:nvPr/>
        </p:nvGrpSpPr>
        <p:grpSpPr>
          <a:xfrm>
            <a:off x="4451249" y="1371600"/>
            <a:ext cx="7052486" cy="4506768"/>
            <a:chOff x="152400" y="1066800"/>
            <a:chExt cx="8686800" cy="541020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DF59288F-B8AB-423E-AB97-DE9F186BD478}"/>
                </a:ext>
              </a:extLst>
            </p:cNvPr>
            <p:cNvSpPr/>
            <p:nvPr/>
          </p:nvSpPr>
          <p:spPr>
            <a:xfrm>
              <a:off x="152400" y="2362200"/>
              <a:ext cx="4485386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297B3734-B1A1-42BD-95E9-6BF908747AF2}"/>
                </a:ext>
              </a:extLst>
            </p:cNvPr>
            <p:cNvSpPr/>
            <p:nvPr/>
          </p:nvSpPr>
          <p:spPr>
            <a:xfrm>
              <a:off x="4419600" y="1066800"/>
              <a:ext cx="4419600" cy="33047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32290865-CDA3-40CF-90EB-382920C4CE50}"/>
                </a:ext>
              </a:extLst>
            </p:cNvPr>
            <p:cNvSpPr/>
            <p:nvPr/>
          </p:nvSpPr>
          <p:spPr>
            <a:xfrm>
              <a:off x="5505450" y="3657600"/>
              <a:ext cx="211455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2052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B7FE1FC-47C0-4C45-B1CD-02DF7C9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Non-Financial Reporting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EA9599C-5939-4912-B5E1-1FC84AFDED55}"/>
              </a:ext>
            </a:extLst>
          </p:cNvPr>
          <p:cNvSpPr/>
          <p:nvPr/>
        </p:nvSpPr>
        <p:spPr>
          <a:xfrm>
            <a:off x="4329546" y="937387"/>
            <a:ext cx="6934200" cy="4974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933C00-8E76-4E31-95B0-F9523859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2982904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B7FE1FC-47C0-4C45-B1CD-02DF7C9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Reporting</a:t>
            </a:r>
          </a:p>
        </p:txBody>
      </p:sp>
      <p:sp>
        <p:nvSpPr>
          <p:cNvPr id="321" name="object 214">
            <a:extLst>
              <a:ext uri="{FF2B5EF4-FFF2-40B4-BE49-F238E27FC236}">
                <a16:creationId xmlns:a16="http://schemas.microsoft.com/office/drawing/2014/main" id="{CCB3FF21-43FB-4233-8BB1-2FAF982D49A2}"/>
              </a:ext>
            </a:extLst>
          </p:cNvPr>
          <p:cNvSpPr txBox="1"/>
          <p:nvPr/>
        </p:nvSpPr>
        <p:spPr>
          <a:xfrm>
            <a:off x="4396345" y="1454446"/>
            <a:ext cx="393700" cy="13449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R="5080" algn="r">
              <a:spcBef>
                <a:spcPts val="434"/>
              </a:spcBef>
            </a:pPr>
            <a:r>
              <a:rPr sz="800" spc="-75" dirty="0">
                <a:latin typeface="Calibri"/>
                <a:cs typeface="Calibri"/>
              </a:rPr>
              <a:t>$3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5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  <a:p>
            <a:pPr marR="5080" algn="r">
              <a:spcBef>
                <a:spcPts val="335"/>
              </a:spcBef>
            </a:pPr>
            <a:r>
              <a:rPr sz="800" spc="-75" dirty="0">
                <a:latin typeface="Calibri"/>
                <a:cs typeface="Calibri"/>
              </a:rPr>
              <a:t>$3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  <a:p>
            <a:pPr marR="5080" algn="r">
              <a:spcBef>
                <a:spcPts val="340"/>
              </a:spcBef>
            </a:pPr>
            <a:r>
              <a:rPr sz="800" spc="-75" dirty="0">
                <a:latin typeface="Calibri"/>
                <a:cs typeface="Calibri"/>
              </a:rPr>
              <a:t>$2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5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  <a:p>
            <a:pPr marR="5080" algn="r">
              <a:spcBef>
                <a:spcPts val="340"/>
              </a:spcBef>
            </a:pPr>
            <a:r>
              <a:rPr sz="800" spc="-75" dirty="0">
                <a:latin typeface="Calibri"/>
                <a:cs typeface="Calibri"/>
              </a:rPr>
              <a:t>$2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  <a:p>
            <a:pPr marR="5080" algn="r">
              <a:spcBef>
                <a:spcPts val="335"/>
              </a:spcBef>
            </a:pPr>
            <a:r>
              <a:rPr sz="800" spc="-75" dirty="0">
                <a:latin typeface="Calibri"/>
                <a:cs typeface="Calibri"/>
              </a:rPr>
              <a:t>$1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5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  <a:p>
            <a:pPr marR="5080" algn="r">
              <a:spcBef>
                <a:spcPts val="340"/>
              </a:spcBef>
            </a:pPr>
            <a:r>
              <a:rPr sz="800" spc="-75" dirty="0">
                <a:latin typeface="Calibri"/>
                <a:cs typeface="Calibri"/>
              </a:rPr>
              <a:t>$1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  <a:p>
            <a:pPr marR="5715" algn="r">
              <a:spcBef>
                <a:spcPts val="340"/>
              </a:spcBef>
            </a:pPr>
            <a:r>
              <a:rPr sz="800" spc="-80" dirty="0">
                <a:latin typeface="Calibri"/>
                <a:cs typeface="Calibri"/>
              </a:rPr>
              <a:t>$5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80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80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  <a:p>
            <a:pPr marR="40005" algn="r">
              <a:spcBef>
                <a:spcPts val="335"/>
              </a:spcBef>
            </a:pPr>
            <a:r>
              <a:rPr sz="800" spc="-80" dirty="0">
                <a:latin typeface="Calibri"/>
                <a:cs typeface="Calibri"/>
              </a:rPr>
              <a:t>$</a:t>
            </a:r>
            <a:r>
              <a:rPr sz="800" spc="-55" dirty="0">
                <a:latin typeface="Calibri"/>
                <a:cs typeface="Calibri"/>
              </a:rPr>
              <a:t>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22" name="object 215">
            <a:extLst>
              <a:ext uri="{FF2B5EF4-FFF2-40B4-BE49-F238E27FC236}">
                <a16:creationId xmlns:a16="http://schemas.microsoft.com/office/drawing/2014/main" id="{A894B978-57BF-447F-A7EA-76E40CA94C9F}"/>
              </a:ext>
            </a:extLst>
          </p:cNvPr>
          <p:cNvSpPr txBox="1"/>
          <p:nvPr/>
        </p:nvSpPr>
        <p:spPr>
          <a:xfrm>
            <a:off x="4849631" y="2786849"/>
            <a:ext cx="2355645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5720">
              <a:lnSpc>
                <a:spcPts val="685"/>
              </a:lnSpc>
            </a:pPr>
            <a:r>
              <a:rPr sz="600" spc="105" dirty="0">
                <a:latin typeface="Calibri"/>
                <a:cs typeface="Calibri"/>
              </a:rPr>
              <a:t>Jun-11</a:t>
            </a:r>
            <a:endParaRPr sz="600">
              <a:latin typeface="Calibri"/>
              <a:cs typeface="Calibri"/>
            </a:endParaRPr>
          </a:p>
          <a:p>
            <a:pPr marL="27940" marR="5080" indent="5715" algn="just">
              <a:lnSpc>
                <a:spcPct val="136600"/>
              </a:lnSpc>
            </a:pP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1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  <a:p>
            <a:pPr marL="27940" marR="5080" indent="-15875" algn="just">
              <a:lnSpc>
                <a:spcPct val="1367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105" dirty="0">
                <a:latin typeface="Calibri"/>
                <a:cs typeface="Calibri"/>
              </a:rPr>
              <a:t>Jun-12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  <a:p>
            <a:pPr marL="27940" marR="5080" indent="-15875" algn="just">
              <a:lnSpc>
                <a:spcPct val="136600"/>
              </a:lnSpc>
            </a:pPr>
            <a:r>
              <a:rPr sz="600" spc="110" dirty="0">
                <a:latin typeface="Calibri"/>
                <a:cs typeface="Calibri"/>
              </a:rPr>
              <a:t>Mar-</a:t>
            </a:r>
            <a:r>
              <a:rPr sz="600" spc="-114" dirty="0">
                <a:latin typeface="Calibri"/>
                <a:cs typeface="Calibri"/>
              </a:rPr>
              <a:t> </a:t>
            </a:r>
            <a:r>
              <a:rPr sz="600" spc="95" dirty="0">
                <a:latin typeface="Calibri"/>
                <a:cs typeface="Calibri"/>
              </a:rPr>
              <a:t>13  </a:t>
            </a:r>
            <a:r>
              <a:rPr sz="600" spc="105" dirty="0">
                <a:latin typeface="Calibri"/>
                <a:cs typeface="Calibri"/>
              </a:rPr>
              <a:t>Jun-13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</a:t>
            </a:r>
            <a:endParaRPr sz="600">
              <a:latin typeface="Calibri"/>
              <a:cs typeface="Calibri"/>
            </a:endParaRPr>
          </a:p>
          <a:p>
            <a:pPr marL="27940" marR="5080" indent="-15875" algn="just">
              <a:lnSpc>
                <a:spcPct val="1367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  </a:t>
            </a:r>
            <a:r>
              <a:rPr sz="600" spc="105" dirty="0">
                <a:latin typeface="Calibri"/>
                <a:cs typeface="Calibri"/>
              </a:rPr>
              <a:t>Jun-14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  <a:p>
            <a:pPr marL="27940" marR="5080" indent="-15875" algn="just">
              <a:lnSpc>
                <a:spcPct val="136600"/>
              </a:lnSpc>
            </a:pPr>
            <a:r>
              <a:rPr sz="600" spc="110" dirty="0">
                <a:latin typeface="Calibri"/>
                <a:cs typeface="Calibri"/>
              </a:rPr>
              <a:t>Mar-</a:t>
            </a:r>
            <a:r>
              <a:rPr sz="600" spc="-114" dirty="0">
                <a:latin typeface="Calibri"/>
                <a:cs typeface="Calibri"/>
              </a:rPr>
              <a:t> </a:t>
            </a:r>
            <a:r>
              <a:rPr sz="600" spc="95" dirty="0">
                <a:latin typeface="Calibri"/>
                <a:cs typeface="Calibri"/>
              </a:rPr>
              <a:t>15  </a:t>
            </a:r>
            <a:r>
              <a:rPr sz="600" spc="105" dirty="0">
                <a:latin typeface="Calibri"/>
                <a:cs typeface="Calibri"/>
              </a:rPr>
              <a:t>Jun-15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3" name="object 216">
            <a:extLst>
              <a:ext uri="{FF2B5EF4-FFF2-40B4-BE49-F238E27FC236}">
                <a16:creationId xmlns:a16="http://schemas.microsoft.com/office/drawing/2014/main" id="{B4462217-BE7A-41F5-98E3-C0B4081B223D}"/>
              </a:ext>
            </a:extLst>
          </p:cNvPr>
          <p:cNvSpPr txBox="1">
            <a:spLocks/>
          </p:cNvSpPr>
          <p:nvPr/>
        </p:nvSpPr>
        <p:spPr>
          <a:xfrm>
            <a:off x="5377221" y="1199542"/>
            <a:ext cx="833861" cy="237629"/>
          </a:xfrm>
          <a:prstGeom prst="rect">
            <a:avLst/>
          </a:prstGeom>
        </p:spPr>
        <p:txBody>
          <a:bodyPr vert="horz" wrap="square" lIns="0" tIns="1587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1600" b="1" spc="-5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Revenue</a:t>
            </a:r>
          </a:p>
        </p:txBody>
      </p:sp>
      <p:sp>
        <p:nvSpPr>
          <p:cNvPr id="324" name="object 217">
            <a:extLst>
              <a:ext uri="{FF2B5EF4-FFF2-40B4-BE49-F238E27FC236}">
                <a16:creationId xmlns:a16="http://schemas.microsoft.com/office/drawing/2014/main" id="{BC6207DE-E644-4090-AA4F-D2D0805F315F}"/>
              </a:ext>
            </a:extLst>
          </p:cNvPr>
          <p:cNvSpPr/>
          <p:nvPr/>
        </p:nvSpPr>
        <p:spPr>
          <a:xfrm>
            <a:off x="5002213" y="3284913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7573" y="0"/>
                </a:lnTo>
              </a:path>
            </a:pathLst>
          </a:custGeom>
          <a:ln w="242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218">
            <a:extLst>
              <a:ext uri="{FF2B5EF4-FFF2-40B4-BE49-F238E27FC236}">
                <a16:creationId xmlns:a16="http://schemas.microsoft.com/office/drawing/2014/main" id="{69ADCEC9-A445-48C7-BD12-34398952E29B}"/>
              </a:ext>
            </a:extLst>
          </p:cNvPr>
          <p:cNvSpPr txBox="1"/>
          <p:nvPr/>
        </p:nvSpPr>
        <p:spPr>
          <a:xfrm>
            <a:off x="5163252" y="3207635"/>
            <a:ext cx="597535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85" dirty="0">
                <a:latin typeface="Calibri"/>
                <a:cs typeface="Calibri"/>
              </a:rPr>
              <a:t>Revenue </a:t>
            </a:r>
            <a:r>
              <a:rPr sz="800" spc="-55" dirty="0">
                <a:latin typeface="Calibri"/>
                <a:cs typeface="Calibri"/>
              </a:rPr>
              <a:t>- </a:t>
            </a:r>
            <a:r>
              <a:rPr sz="800" spc="-85" dirty="0">
                <a:latin typeface="Calibri"/>
                <a:cs typeface="Calibri"/>
              </a:rPr>
              <a:t>Dept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105" dirty="0"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6" name="object 219">
            <a:extLst>
              <a:ext uri="{FF2B5EF4-FFF2-40B4-BE49-F238E27FC236}">
                <a16:creationId xmlns:a16="http://schemas.microsoft.com/office/drawing/2014/main" id="{16289AA6-63E4-4607-9829-FF73C6828608}"/>
              </a:ext>
            </a:extLst>
          </p:cNvPr>
          <p:cNvSpPr/>
          <p:nvPr/>
        </p:nvSpPr>
        <p:spPr>
          <a:xfrm>
            <a:off x="5869128" y="3284913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7613" y="0"/>
                </a:lnTo>
              </a:path>
            </a:pathLst>
          </a:custGeom>
          <a:ln w="24237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220">
            <a:extLst>
              <a:ext uri="{FF2B5EF4-FFF2-40B4-BE49-F238E27FC236}">
                <a16:creationId xmlns:a16="http://schemas.microsoft.com/office/drawing/2014/main" id="{A46E01B3-09D4-471A-8716-61EFCE259C7A}"/>
              </a:ext>
            </a:extLst>
          </p:cNvPr>
          <p:cNvSpPr txBox="1"/>
          <p:nvPr/>
        </p:nvSpPr>
        <p:spPr>
          <a:xfrm>
            <a:off x="6031824" y="3207635"/>
            <a:ext cx="594995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85" dirty="0">
                <a:latin typeface="Calibri"/>
                <a:cs typeface="Calibri"/>
              </a:rPr>
              <a:t>Revenue </a:t>
            </a:r>
            <a:r>
              <a:rPr sz="800" spc="-55" dirty="0">
                <a:latin typeface="Calibri"/>
                <a:cs typeface="Calibri"/>
              </a:rPr>
              <a:t>- </a:t>
            </a:r>
            <a:r>
              <a:rPr sz="800" spc="-85" dirty="0">
                <a:latin typeface="Calibri"/>
                <a:cs typeface="Calibri"/>
              </a:rPr>
              <a:t>Dept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100" dirty="0"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28" name="object 221">
            <a:extLst>
              <a:ext uri="{FF2B5EF4-FFF2-40B4-BE49-F238E27FC236}">
                <a16:creationId xmlns:a16="http://schemas.microsoft.com/office/drawing/2014/main" id="{F3E662BB-8EE3-44AC-A578-64B8153A764A}"/>
              </a:ext>
            </a:extLst>
          </p:cNvPr>
          <p:cNvGrpSpPr/>
          <p:nvPr/>
        </p:nvGrpSpPr>
        <p:grpSpPr>
          <a:xfrm>
            <a:off x="4337638" y="1123837"/>
            <a:ext cx="5923915" cy="2334895"/>
            <a:chOff x="1670634" y="1181211"/>
            <a:chExt cx="5923915" cy="2334895"/>
          </a:xfrm>
        </p:grpSpPr>
        <p:sp>
          <p:nvSpPr>
            <p:cNvPr id="329" name="object 222">
              <a:extLst>
                <a:ext uri="{FF2B5EF4-FFF2-40B4-BE49-F238E27FC236}">
                  <a16:creationId xmlns:a16="http://schemas.microsoft.com/office/drawing/2014/main" id="{2FF7C8D1-F1A7-4D41-8516-B66D86998500}"/>
                </a:ext>
              </a:extLst>
            </p:cNvPr>
            <p:cNvSpPr/>
            <p:nvPr/>
          </p:nvSpPr>
          <p:spPr>
            <a:xfrm>
              <a:off x="1674444" y="1185197"/>
              <a:ext cx="2910205" cy="2327275"/>
            </a:xfrm>
            <a:custGeom>
              <a:avLst/>
              <a:gdLst/>
              <a:ahLst/>
              <a:cxnLst/>
              <a:rect l="l" t="t" r="r" b="b"/>
              <a:pathLst>
                <a:path w="2910204" h="2327275">
                  <a:moveTo>
                    <a:pt x="0" y="2326752"/>
                  </a:moveTo>
                  <a:lnTo>
                    <a:pt x="2909791" y="2326752"/>
                  </a:lnTo>
                  <a:lnTo>
                    <a:pt x="2909791" y="0"/>
                  </a:lnTo>
                  <a:lnTo>
                    <a:pt x="0" y="0"/>
                  </a:lnTo>
                  <a:lnTo>
                    <a:pt x="0" y="2326752"/>
                  </a:lnTo>
                  <a:close/>
                </a:path>
              </a:pathLst>
            </a:custGeom>
            <a:ln w="729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223">
              <a:extLst>
                <a:ext uri="{FF2B5EF4-FFF2-40B4-BE49-F238E27FC236}">
                  <a16:creationId xmlns:a16="http://schemas.microsoft.com/office/drawing/2014/main" id="{EDB818D4-7969-4B10-8BF3-A3C5D722E6CC}"/>
                </a:ext>
              </a:extLst>
            </p:cNvPr>
            <p:cNvSpPr/>
            <p:nvPr/>
          </p:nvSpPr>
          <p:spPr>
            <a:xfrm>
              <a:off x="4684259" y="1181211"/>
              <a:ext cx="2910205" cy="2327275"/>
            </a:xfrm>
            <a:custGeom>
              <a:avLst/>
              <a:gdLst/>
              <a:ahLst/>
              <a:cxnLst/>
              <a:rect l="l" t="t" r="r" b="b"/>
              <a:pathLst>
                <a:path w="2910204" h="2327275">
                  <a:moveTo>
                    <a:pt x="2909791" y="0"/>
                  </a:moveTo>
                  <a:lnTo>
                    <a:pt x="0" y="0"/>
                  </a:lnTo>
                  <a:lnTo>
                    <a:pt x="0" y="2326752"/>
                  </a:lnTo>
                  <a:lnTo>
                    <a:pt x="2909791" y="2326752"/>
                  </a:lnTo>
                  <a:lnTo>
                    <a:pt x="2909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224">
              <a:extLst>
                <a:ext uri="{FF2B5EF4-FFF2-40B4-BE49-F238E27FC236}">
                  <a16:creationId xmlns:a16="http://schemas.microsoft.com/office/drawing/2014/main" id="{683C6B9D-2680-46DB-98AA-AE7A0E5AAEEE}"/>
                </a:ext>
              </a:extLst>
            </p:cNvPr>
            <p:cNvSpPr/>
            <p:nvPr/>
          </p:nvSpPr>
          <p:spPr>
            <a:xfrm>
              <a:off x="4893440" y="1637621"/>
              <a:ext cx="2613025" cy="1147445"/>
            </a:xfrm>
            <a:custGeom>
              <a:avLst/>
              <a:gdLst/>
              <a:ahLst/>
              <a:cxnLst/>
              <a:rect l="l" t="t" r="r" b="b"/>
              <a:pathLst>
                <a:path w="2613025" h="1147445">
                  <a:moveTo>
                    <a:pt x="0" y="921006"/>
                  </a:moveTo>
                  <a:lnTo>
                    <a:pt x="2612749" y="921006"/>
                  </a:lnTo>
                </a:path>
                <a:path w="2613025" h="1147445">
                  <a:moveTo>
                    <a:pt x="0" y="686715"/>
                  </a:moveTo>
                  <a:lnTo>
                    <a:pt x="2612749" y="686715"/>
                  </a:lnTo>
                </a:path>
                <a:path w="2613025" h="1147445">
                  <a:moveTo>
                    <a:pt x="0" y="460503"/>
                  </a:moveTo>
                  <a:lnTo>
                    <a:pt x="2612749" y="460503"/>
                  </a:lnTo>
                </a:path>
                <a:path w="2613025" h="1147445">
                  <a:moveTo>
                    <a:pt x="0" y="226212"/>
                  </a:moveTo>
                  <a:lnTo>
                    <a:pt x="2612749" y="226212"/>
                  </a:lnTo>
                </a:path>
                <a:path w="2613025" h="1147445">
                  <a:moveTo>
                    <a:pt x="0" y="0"/>
                  </a:moveTo>
                  <a:lnTo>
                    <a:pt x="2612749" y="0"/>
                  </a:lnTo>
                </a:path>
                <a:path w="2613025" h="1147445">
                  <a:moveTo>
                    <a:pt x="0" y="1147218"/>
                  </a:moveTo>
                  <a:lnTo>
                    <a:pt x="2612749" y="1147218"/>
                  </a:lnTo>
                </a:path>
              </a:pathLst>
            </a:custGeom>
            <a:ln w="707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225">
              <a:extLst>
                <a:ext uri="{FF2B5EF4-FFF2-40B4-BE49-F238E27FC236}">
                  <a16:creationId xmlns:a16="http://schemas.microsoft.com/office/drawing/2014/main" id="{C6C07A7A-95C1-451F-BBE8-C38BB7894AB2}"/>
                </a:ext>
              </a:extLst>
            </p:cNvPr>
            <p:cNvSpPr/>
            <p:nvPr/>
          </p:nvSpPr>
          <p:spPr>
            <a:xfrm>
              <a:off x="4917689" y="1774964"/>
              <a:ext cx="2564765" cy="274955"/>
            </a:xfrm>
            <a:custGeom>
              <a:avLst/>
              <a:gdLst/>
              <a:ahLst/>
              <a:cxnLst/>
              <a:rect l="l" t="t" r="r" b="b"/>
              <a:pathLst>
                <a:path w="2564765" h="274955">
                  <a:moveTo>
                    <a:pt x="0" y="274686"/>
                  </a:moveTo>
                  <a:lnTo>
                    <a:pt x="284917" y="274686"/>
                  </a:lnTo>
                  <a:lnTo>
                    <a:pt x="569834" y="185817"/>
                  </a:lnTo>
                  <a:lnTo>
                    <a:pt x="854751" y="137343"/>
                  </a:lnTo>
                  <a:lnTo>
                    <a:pt x="1139668" y="40395"/>
                  </a:lnTo>
                  <a:lnTo>
                    <a:pt x="1424585" y="0"/>
                  </a:lnTo>
                  <a:lnTo>
                    <a:pt x="1709502" y="0"/>
                  </a:lnTo>
                  <a:lnTo>
                    <a:pt x="1994419" y="0"/>
                  </a:lnTo>
                  <a:lnTo>
                    <a:pt x="2279336" y="0"/>
                  </a:lnTo>
                  <a:lnTo>
                    <a:pt x="2564253" y="0"/>
                  </a:lnTo>
                </a:path>
              </a:pathLst>
            </a:custGeom>
            <a:ln w="24168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3" name="object 226">
            <a:extLst>
              <a:ext uri="{FF2B5EF4-FFF2-40B4-BE49-F238E27FC236}">
                <a16:creationId xmlns:a16="http://schemas.microsoft.com/office/drawing/2014/main" id="{D2F37B83-2E4F-4450-AEC0-F30E9F8CDDC7}"/>
              </a:ext>
            </a:extLst>
          </p:cNvPr>
          <p:cNvSpPr txBox="1"/>
          <p:nvPr/>
        </p:nvSpPr>
        <p:spPr>
          <a:xfrm>
            <a:off x="7435149" y="2647491"/>
            <a:ext cx="66040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95" dirty="0">
                <a:latin typeface="Calibri"/>
                <a:cs typeface="Calibri"/>
              </a:rPr>
              <a:t>0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34" name="object 227">
            <a:extLst>
              <a:ext uri="{FF2B5EF4-FFF2-40B4-BE49-F238E27FC236}">
                <a16:creationId xmlns:a16="http://schemas.microsoft.com/office/drawing/2014/main" id="{53FF4655-78BF-4294-B7C1-E2718A71ED4C}"/>
              </a:ext>
            </a:extLst>
          </p:cNvPr>
          <p:cNvSpPr txBox="1"/>
          <p:nvPr/>
        </p:nvSpPr>
        <p:spPr>
          <a:xfrm>
            <a:off x="7435149" y="2416647"/>
            <a:ext cx="66040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95" dirty="0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5" name="object 228">
            <a:extLst>
              <a:ext uri="{FF2B5EF4-FFF2-40B4-BE49-F238E27FC236}">
                <a16:creationId xmlns:a16="http://schemas.microsoft.com/office/drawing/2014/main" id="{79103A39-170B-4B58-8390-02680432F877}"/>
              </a:ext>
            </a:extLst>
          </p:cNvPr>
          <p:cNvSpPr txBox="1"/>
          <p:nvPr/>
        </p:nvSpPr>
        <p:spPr>
          <a:xfrm>
            <a:off x="7394172" y="2185910"/>
            <a:ext cx="111125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75" dirty="0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6" name="object 229">
            <a:extLst>
              <a:ext uri="{FF2B5EF4-FFF2-40B4-BE49-F238E27FC236}">
                <a16:creationId xmlns:a16="http://schemas.microsoft.com/office/drawing/2014/main" id="{ECDDEF93-4A86-49FB-A30E-53558D5EBC3D}"/>
              </a:ext>
            </a:extLst>
          </p:cNvPr>
          <p:cNvSpPr txBox="1"/>
          <p:nvPr/>
        </p:nvSpPr>
        <p:spPr>
          <a:xfrm>
            <a:off x="7394172" y="1955123"/>
            <a:ext cx="111125" cy="1391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800" spc="-75" dirty="0">
                <a:latin typeface="Calibri"/>
                <a:cs typeface="Calibri"/>
              </a:rPr>
              <a:t>15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37" name="object 230">
            <a:extLst>
              <a:ext uri="{FF2B5EF4-FFF2-40B4-BE49-F238E27FC236}">
                <a16:creationId xmlns:a16="http://schemas.microsoft.com/office/drawing/2014/main" id="{D449CD15-A6CC-4FA7-B428-78D83D09F2FF}"/>
              </a:ext>
            </a:extLst>
          </p:cNvPr>
          <p:cNvSpPr txBox="1"/>
          <p:nvPr/>
        </p:nvSpPr>
        <p:spPr>
          <a:xfrm>
            <a:off x="7394172" y="1724280"/>
            <a:ext cx="111125" cy="1391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800" spc="-75" dirty="0">
                <a:latin typeface="Calibri"/>
                <a:cs typeface="Calibri"/>
              </a:rPr>
              <a:t>20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38" name="object 231">
            <a:extLst>
              <a:ext uri="{FF2B5EF4-FFF2-40B4-BE49-F238E27FC236}">
                <a16:creationId xmlns:a16="http://schemas.microsoft.com/office/drawing/2014/main" id="{AD16E798-DCC1-47BB-8AD5-584BA96097EF}"/>
              </a:ext>
            </a:extLst>
          </p:cNvPr>
          <p:cNvSpPr txBox="1"/>
          <p:nvPr/>
        </p:nvSpPr>
        <p:spPr>
          <a:xfrm>
            <a:off x="7394172" y="1493271"/>
            <a:ext cx="111125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75" dirty="0">
                <a:latin typeface="Calibri"/>
                <a:cs typeface="Calibri"/>
              </a:rPr>
              <a:t>25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39" name="object 232">
            <a:extLst>
              <a:ext uri="{FF2B5EF4-FFF2-40B4-BE49-F238E27FC236}">
                <a16:creationId xmlns:a16="http://schemas.microsoft.com/office/drawing/2014/main" id="{7A60ADE3-67C5-4EB8-80BD-0A7A4462E621}"/>
              </a:ext>
            </a:extLst>
          </p:cNvPr>
          <p:cNvSpPr txBox="1"/>
          <p:nvPr/>
        </p:nvSpPr>
        <p:spPr>
          <a:xfrm>
            <a:off x="7545377" y="2786849"/>
            <a:ext cx="2656368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5720">
              <a:lnSpc>
                <a:spcPts val="685"/>
              </a:lnSpc>
            </a:pPr>
            <a:r>
              <a:rPr sz="600" spc="105" dirty="0">
                <a:latin typeface="Calibri"/>
                <a:cs typeface="Calibri"/>
              </a:rPr>
              <a:t>Jun-11</a:t>
            </a:r>
            <a:endParaRPr sz="600">
              <a:latin typeface="Calibri"/>
              <a:cs typeface="Calibri"/>
            </a:endParaRPr>
          </a:p>
          <a:p>
            <a:pPr marL="33655" algn="just">
              <a:spcBef>
                <a:spcPts val="400"/>
              </a:spcBef>
            </a:pPr>
            <a:r>
              <a:rPr sz="600" spc="110" dirty="0">
                <a:latin typeface="Calibri"/>
                <a:cs typeface="Calibri"/>
              </a:rPr>
              <a:t>Sep-11</a:t>
            </a:r>
            <a:endParaRPr sz="600">
              <a:latin typeface="Calibri"/>
              <a:cs typeface="Calibri"/>
            </a:endParaRPr>
          </a:p>
          <a:p>
            <a:pPr marL="27940" algn="just">
              <a:spcBef>
                <a:spcPts val="405"/>
              </a:spcBef>
            </a:pP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  <a:p>
            <a:pPr marL="27940" marR="5080" indent="-15875" algn="just">
              <a:lnSpc>
                <a:spcPct val="1559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105" dirty="0">
                <a:latin typeface="Calibri"/>
                <a:cs typeface="Calibri"/>
              </a:rPr>
              <a:t>Jun-12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  <a:p>
            <a:pPr marL="27940" marR="5080" indent="-15875" algn="just">
              <a:lnSpc>
                <a:spcPct val="156000"/>
              </a:lnSpc>
            </a:pPr>
            <a:r>
              <a:rPr sz="600" spc="110" dirty="0">
                <a:latin typeface="Calibri"/>
                <a:cs typeface="Calibri"/>
              </a:rPr>
              <a:t>Mar-</a:t>
            </a:r>
            <a:r>
              <a:rPr sz="600" spc="-114" dirty="0">
                <a:latin typeface="Calibri"/>
                <a:cs typeface="Calibri"/>
              </a:rPr>
              <a:t> </a:t>
            </a:r>
            <a:r>
              <a:rPr sz="600" spc="95" dirty="0">
                <a:latin typeface="Calibri"/>
                <a:cs typeface="Calibri"/>
              </a:rPr>
              <a:t>13  </a:t>
            </a:r>
            <a:r>
              <a:rPr sz="600" spc="105" dirty="0">
                <a:latin typeface="Calibri"/>
                <a:cs typeface="Calibri"/>
              </a:rPr>
              <a:t>Jun-13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</a:t>
            </a:r>
            <a:endParaRPr sz="600">
              <a:latin typeface="Calibri"/>
              <a:cs typeface="Calibri"/>
            </a:endParaRPr>
          </a:p>
          <a:p>
            <a:pPr marL="33655" marR="5080" indent="-21590" algn="just">
              <a:lnSpc>
                <a:spcPts val="1120"/>
              </a:lnSpc>
              <a:spcBef>
                <a:spcPts val="105"/>
              </a:spcBef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  </a:t>
            </a:r>
            <a:r>
              <a:rPr sz="600" spc="105" dirty="0">
                <a:latin typeface="Calibri"/>
                <a:cs typeface="Calibri"/>
              </a:rPr>
              <a:t>Jun-14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  <a:p>
            <a:pPr marL="27940" algn="just">
              <a:spcBef>
                <a:spcPts val="305"/>
              </a:spcBef>
            </a:pP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  <a:p>
            <a:pPr marL="27940" marR="5080" indent="-15875" algn="just">
              <a:lnSpc>
                <a:spcPct val="155900"/>
              </a:lnSpc>
            </a:pPr>
            <a:r>
              <a:rPr sz="600" spc="110" dirty="0">
                <a:latin typeface="Calibri"/>
                <a:cs typeface="Calibri"/>
              </a:rPr>
              <a:t>Mar-</a:t>
            </a:r>
            <a:r>
              <a:rPr sz="600" spc="-114" dirty="0">
                <a:latin typeface="Calibri"/>
                <a:cs typeface="Calibri"/>
              </a:rPr>
              <a:t> </a:t>
            </a:r>
            <a:r>
              <a:rPr sz="600" spc="95" dirty="0">
                <a:latin typeface="Calibri"/>
                <a:cs typeface="Calibri"/>
              </a:rPr>
              <a:t>15  </a:t>
            </a:r>
            <a:r>
              <a:rPr sz="600" spc="105" dirty="0">
                <a:latin typeface="Calibri"/>
                <a:cs typeface="Calibri"/>
              </a:rPr>
              <a:t>Jun-15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40" name="object 233">
            <a:extLst>
              <a:ext uri="{FF2B5EF4-FFF2-40B4-BE49-F238E27FC236}">
                <a16:creationId xmlns:a16="http://schemas.microsoft.com/office/drawing/2014/main" id="{C7C954DE-3369-436B-BA83-87650A0132A1}"/>
              </a:ext>
            </a:extLst>
          </p:cNvPr>
          <p:cNvSpPr txBox="1"/>
          <p:nvPr/>
        </p:nvSpPr>
        <p:spPr>
          <a:xfrm>
            <a:off x="8435111" y="1192195"/>
            <a:ext cx="1046142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6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Headcount</a:t>
            </a:r>
          </a:p>
        </p:txBody>
      </p:sp>
      <p:sp>
        <p:nvSpPr>
          <p:cNvPr id="341" name="object 234">
            <a:extLst>
              <a:ext uri="{FF2B5EF4-FFF2-40B4-BE49-F238E27FC236}">
                <a16:creationId xmlns:a16="http://schemas.microsoft.com/office/drawing/2014/main" id="{0DEA0DEA-25D7-4588-AD77-C2FD9098968A}"/>
              </a:ext>
            </a:extLst>
          </p:cNvPr>
          <p:cNvSpPr/>
          <p:nvPr/>
        </p:nvSpPr>
        <p:spPr>
          <a:xfrm>
            <a:off x="8554623" y="3284913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7613" y="0"/>
                </a:lnTo>
              </a:path>
            </a:pathLst>
          </a:custGeom>
          <a:ln w="242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235">
            <a:extLst>
              <a:ext uri="{FF2B5EF4-FFF2-40B4-BE49-F238E27FC236}">
                <a16:creationId xmlns:a16="http://schemas.microsoft.com/office/drawing/2014/main" id="{ED6DB6B1-8E57-4B93-BC15-E8244ECCC42E}"/>
              </a:ext>
            </a:extLst>
          </p:cNvPr>
          <p:cNvSpPr txBox="1"/>
          <p:nvPr/>
        </p:nvSpPr>
        <p:spPr>
          <a:xfrm>
            <a:off x="8717720" y="3207635"/>
            <a:ext cx="384810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125" dirty="0">
                <a:latin typeface="Calibri"/>
                <a:cs typeface="Calibri"/>
              </a:rPr>
              <a:t>H</a:t>
            </a:r>
            <a:r>
              <a:rPr sz="800" spc="-70" dirty="0">
                <a:latin typeface="Calibri"/>
                <a:cs typeface="Calibri"/>
              </a:rPr>
              <a:t>e</a:t>
            </a:r>
            <a:r>
              <a:rPr sz="800" spc="-105" dirty="0">
                <a:latin typeface="Calibri"/>
                <a:cs typeface="Calibri"/>
              </a:rPr>
              <a:t>a</a:t>
            </a:r>
            <a:r>
              <a:rPr sz="800" spc="-90" dirty="0">
                <a:latin typeface="Calibri"/>
                <a:cs typeface="Calibri"/>
              </a:rPr>
              <a:t>d</a:t>
            </a:r>
            <a:r>
              <a:rPr sz="800" spc="-60" dirty="0">
                <a:latin typeface="Calibri"/>
                <a:cs typeface="Calibri"/>
              </a:rPr>
              <a:t>c</a:t>
            </a:r>
            <a:r>
              <a:rPr sz="800" spc="-90" dirty="0">
                <a:latin typeface="Calibri"/>
                <a:cs typeface="Calibri"/>
              </a:rPr>
              <a:t>oun</a:t>
            </a:r>
            <a:r>
              <a:rPr sz="800" spc="-6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43" name="object 236">
            <a:extLst>
              <a:ext uri="{FF2B5EF4-FFF2-40B4-BE49-F238E27FC236}">
                <a16:creationId xmlns:a16="http://schemas.microsoft.com/office/drawing/2014/main" id="{09D7DACA-6E65-4EBD-9B9C-2C4C72D22263}"/>
              </a:ext>
            </a:extLst>
          </p:cNvPr>
          <p:cNvGrpSpPr/>
          <p:nvPr/>
        </p:nvGrpSpPr>
        <p:grpSpPr>
          <a:xfrm>
            <a:off x="4344479" y="1124010"/>
            <a:ext cx="5923915" cy="4758690"/>
            <a:chOff x="1677475" y="1181387"/>
            <a:chExt cx="5923915" cy="4758690"/>
          </a:xfrm>
        </p:grpSpPr>
        <p:sp>
          <p:nvSpPr>
            <p:cNvPr id="344" name="object 237">
              <a:extLst>
                <a:ext uri="{FF2B5EF4-FFF2-40B4-BE49-F238E27FC236}">
                  <a16:creationId xmlns:a16="http://schemas.microsoft.com/office/drawing/2014/main" id="{F39B8901-C786-40B3-9CC3-412329C80847}"/>
                </a:ext>
              </a:extLst>
            </p:cNvPr>
            <p:cNvSpPr/>
            <p:nvPr/>
          </p:nvSpPr>
          <p:spPr>
            <a:xfrm>
              <a:off x="4687330" y="1185197"/>
              <a:ext cx="2910205" cy="2327275"/>
            </a:xfrm>
            <a:custGeom>
              <a:avLst/>
              <a:gdLst/>
              <a:ahLst/>
              <a:cxnLst/>
              <a:rect l="l" t="t" r="r" b="b"/>
              <a:pathLst>
                <a:path w="2910204" h="2327275">
                  <a:moveTo>
                    <a:pt x="0" y="2326752"/>
                  </a:moveTo>
                  <a:lnTo>
                    <a:pt x="2909791" y="2326752"/>
                  </a:lnTo>
                  <a:lnTo>
                    <a:pt x="2909791" y="0"/>
                  </a:lnTo>
                  <a:lnTo>
                    <a:pt x="0" y="0"/>
                  </a:lnTo>
                  <a:lnTo>
                    <a:pt x="0" y="2326752"/>
                  </a:lnTo>
                  <a:close/>
                </a:path>
              </a:pathLst>
            </a:custGeom>
            <a:ln w="729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238">
              <a:extLst>
                <a:ext uri="{FF2B5EF4-FFF2-40B4-BE49-F238E27FC236}">
                  <a16:creationId xmlns:a16="http://schemas.microsoft.com/office/drawing/2014/main" id="{D63EED5D-3732-4C88-8C2C-E9CF7F6B2CA5}"/>
                </a:ext>
              </a:extLst>
            </p:cNvPr>
            <p:cNvSpPr/>
            <p:nvPr/>
          </p:nvSpPr>
          <p:spPr>
            <a:xfrm>
              <a:off x="1677475" y="3612978"/>
              <a:ext cx="2910205" cy="2327275"/>
            </a:xfrm>
            <a:custGeom>
              <a:avLst/>
              <a:gdLst/>
              <a:ahLst/>
              <a:cxnLst/>
              <a:rect l="l" t="t" r="r" b="b"/>
              <a:pathLst>
                <a:path w="2910204" h="2327275">
                  <a:moveTo>
                    <a:pt x="2909791" y="0"/>
                  </a:moveTo>
                  <a:lnTo>
                    <a:pt x="0" y="0"/>
                  </a:lnTo>
                  <a:lnTo>
                    <a:pt x="0" y="2326752"/>
                  </a:lnTo>
                  <a:lnTo>
                    <a:pt x="2909791" y="2326752"/>
                  </a:lnTo>
                  <a:lnTo>
                    <a:pt x="2909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239">
              <a:extLst>
                <a:ext uri="{FF2B5EF4-FFF2-40B4-BE49-F238E27FC236}">
                  <a16:creationId xmlns:a16="http://schemas.microsoft.com/office/drawing/2014/main" id="{FFABA281-2511-421A-9369-7389CF14D7EF}"/>
                </a:ext>
              </a:extLst>
            </p:cNvPr>
            <p:cNvSpPr/>
            <p:nvPr/>
          </p:nvSpPr>
          <p:spPr>
            <a:xfrm>
              <a:off x="2207905" y="4069400"/>
              <a:ext cx="2291715" cy="1147445"/>
            </a:xfrm>
            <a:custGeom>
              <a:avLst/>
              <a:gdLst/>
              <a:ahLst/>
              <a:cxnLst/>
              <a:rect l="l" t="t" r="r" b="b"/>
              <a:pathLst>
                <a:path w="2291715" h="1147445">
                  <a:moveTo>
                    <a:pt x="0" y="953365"/>
                  </a:moveTo>
                  <a:lnTo>
                    <a:pt x="2291500" y="953365"/>
                  </a:lnTo>
                </a:path>
                <a:path w="2291715" h="1147445">
                  <a:moveTo>
                    <a:pt x="0" y="767505"/>
                  </a:moveTo>
                  <a:lnTo>
                    <a:pt x="2291500" y="767505"/>
                  </a:lnTo>
                </a:path>
                <a:path w="2291715" h="1147445">
                  <a:moveTo>
                    <a:pt x="0" y="573609"/>
                  </a:moveTo>
                  <a:lnTo>
                    <a:pt x="2291500" y="573609"/>
                  </a:lnTo>
                </a:path>
                <a:path w="2291715" h="1147445">
                  <a:moveTo>
                    <a:pt x="0" y="379713"/>
                  </a:moveTo>
                  <a:lnTo>
                    <a:pt x="2291500" y="379713"/>
                  </a:lnTo>
                </a:path>
                <a:path w="2291715" h="1147445">
                  <a:moveTo>
                    <a:pt x="0" y="185817"/>
                  </a:moveTo>
                  <a:lnTo>
                    <a:pt x="2291500" y="185817"/>
                  </a:lnTo>
                </a:path>
                <a:path w="2291715" h="1147445">
                  <a:moveTo>
                    <a:pt x="0" y="0"/>
                  </a:moveTo>
                  <a:lnTo>
                    <a:pt x="2291500" y="0"/>
                  </a:lnTo>
                </a:path>
                <a:path w="2291715" h="1147445">
                  <a:moveTo>
                    <a:pt x="0" y="1147261"/>
                  </a:moveTo>
                  <a:lnTo>
                    <a:pt x="2291500" y="1147261"/>
                  </a:lnTo>
                </a:path>
              </a:pathLst>
            </a:custGeom>
            <a:ln w="707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240">
              <a:extLst>
                <a:ext uri="{FF2B5EF4-FFF2-40B4-BE49-F238E27FC236}">
                  <a16:creationId xmlns:a16="http://schemas.microsoft.com/office/drawing/2014/main" id="{C6B25D02-2D7E-49F3-B1C4-ADA2D81355BF}"/>
                </a:ext>
              </a:extLst>
            </p:cNvPr>
            <p:cNvSpPr/>
            <p:nvPr/>
          </p:nvSpPr>
          <p:spPr>
            <a:xfrm>
              <a:off x="2232154" y="4255217"/>
              <a:ext cx="2243455" cy="751840"/>
            </a:xfrm>
            <a:custGeom>
              <a:avLst/>
              <a:gdLst/>
              <a:ahLst/>
              <a:cxnLst/>
              <a:rect l="l" t="t" r="r" b="b"/>
              <a:pathLst>
                <a:path w="2243454" h="751839">
                  <a:moveTo>
                    <a:pt x="0" y="751390"/>
                  </a:moveTo>
                  <a:lnTo>
                    <a:pt x="248504" y="751390"/>
                  </a:lnTo>
                  <a:lnTo>
                    <a:pt x="497129" y="702873"/>
                  </a:lnTo>
                  <a:lnTo>
                    <a:pt x="745674" y="605925"/>
                  </a:lnTo>
                  <a:lnTo>
                    <a:pt x="994219" y="500898"/>
                  </a:lnTo>
                  <a:lnTo>
                    <a:pt x="1248825" y="379713"/>
                  </a:lnTo>
                  <a:lnTo>
                    <a:pt x="1497370" y="201975"/>
                  </a:lnTo>
                  <a:lnTo>
                    <a:pt x="1745915" y="0"/>
                  </a:lnTo>
                  <a:lnTo>
                    <a:pt x="1994459" y="0"/>
                  </a:lnTo>
                  <a:lnTo>
                    <a:pt x="2243004" y="0"/>
                  </a:lnTo>
                </a:path>
              </a:pathLst>
            </a:custGeom>
            <a:ln w="2362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241">
              <a:extLst>
                <a:ext uri="{FF2B5EF4-FFF2-40B4-BE49-F238E27FC236}">
                  <a16:creationId xmlns:a16="http://schemas.microsoft.com/office/drawing/2014/main" id="{9260F7F9-512F-4996-BA7C-A3C0AACB2767}"/>
                </a:ext>
              </a:extLst>
            </p:cNvPr>
            <p:cNvSpPr/>
            <p:nvPr/>
          </p:nvSpPr>
          <p:spPr>
            <a:xfrm>
              <a:off x="2232154" y="4643009"/>
              <a:ext cx="2243455" cy="493395"/>
            </a:xfrm>
            <a:custGeom>
              <a:avLst/>
              <a:gdLst/>
              <a:ahLst/>
              <a:cxnLst/>
              <a:rect l="l" t="t" r="r" b="b"/>
              <a:pathLst>
                <a:path w="2243454" h="493395">
                  <a:moveTo>
                    <a:pt x="0" y="492862"/>
                  </a:moveTo>
                  <a:lnTo>
                    <a:pt x="248504" y="492862"/>
                  </a:lnTo>
                  <a:lnTo>
                    <a:pt x="497129" y="468625"/>
                  </a:lnTo>
                  <a:lnTo>
                    <a:pt x="745674" y="436309"/>
                  </a:lnTo>
                  <a:lnTo>
                    <a:pt x="994219" y="347440"/>
                  </a:lnTo>
                  <a:lnTo>
                    <a:pt x="1248825" y="282765"/>
                  </a:lnTo>
                  <a:lnTo>
                    <a:pt x="1497370" y="193896"/>
                  </a:lnTo>
                  <a:lnTo>
                    <a:pt x="1745915" y="96948"/>
                  </a:lnTo>
                  <a:lnTo>
                    <a:pt x="1994459" y="0"/>
                  </a:lnTo>
                  <a:lnTo>
                    <a:pt x="2243004" y="0"/>
                  </a:lnTo>
                </a:path>
              </a:pathLst>
            </a:custGeom>
            <a:ln w="23958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242">
            <a:extLst>
              <a:ext uri="{FF2B5EF4-FFF2-40B4-BE49-F238E27FC236}">
                <a16:creationId xmlns:a16="http://schemas.microsoft.com/office/drawing/2014/main" id="{01E7A915-50FC-4013-A2A2-97433EAB1636}"/>
              </a:ext>
            </a:extLst>
          </p:cNvPr>
          <p:cNvSpPr txBox="1"/>
          <p:nvPr/>
        </p:nvSpPr>
        <p:spPr>
          <a:xfrm>
            <a:off x="4463636" y="4632684"/>
            <a:ext cx="332105" cy="6026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R="5080" algn="r">
              <a:spcBef>
                <a:spcPts val="645"/>
              </a:spcBef>
            </a:pPr>
            <a:r>
              <a:rPr sz="800" spc="-80" dirty="0">
                <a:latin typeface="Calibri"/>
                <a:cs typeface="Calibri"/>
              </a:rPr>
              <a:t>$4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80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80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 marR="5080" algn="r">
              <a:spcBef>
                <a:spcPts val="555"/>
              </a:spcBef>
            </a:pPr>
            <a:r>
              <a:rPr sz="800" spc="-80" dirty="0">
                <a:latin typeface="Calibri"/>
                <a:cs typeface="Calibri"/>
              </a:rPr>
              <a:t>$2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80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80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 marR="39370" algn="r">
              <a:spcBef>
                <a:spcPts val="555"/>
              </a:spcBef>
            </a:pPr>
            <a:r>
              <a:rPr sz="800" spc="-80" dirty="0">
                <a:latin typeface="Calibri"/>
                <a:cs typeface="Calibri"/>
              </a:rPr>
              <a:t>$</a:t>
            </a:r>
            <a:r>
              <a:rPr sz="800" spc="-55" dirty="0"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0" name="object 243">
            <a:extLst>
              <a:ext uri="{FF2B5EF4-FFF2-40B4-BE49-F238E27FC236}">
                <a16:creationId xmlns:a16="http://schemas.microsoft.com/office/drawing/2014/main" id="{ACB244D4-24D7-4A30-A691-35E239E83D24}"/>
              </a:ext>
            </a:extLst>
          </p:cNvPr>
          <p:cNvSpPr txBox="1"/>
          <p:nvPr/>
        </p:nvSpPr>
        <p:spPr>
          <a:xfrm>
            <a:off x="4402407" y="3862675"/>
            <a:ext cx="393700" cy="806631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spcBef>
                <a:spcPts val="650"/>
              </a:spcBef>
            </a:pPr>
            <a:r>
              <a:rPr sz="800" spc="-75" dirty="0">
                <a:latin typeface="Calibri"/>
                <a:cs typeface="Calibri"/>
              </a:rPr>
              <a:t>$1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2</a:t>
            </a:r>
            <a:r>
              <a:rPr sz="800" spc="-125" dirty="0">
                <a:latin typeface="Calibri"/>
                <a:cs typeface="Calibri"/>
              </a:rPr>
              <a:t>0</a:t>
            </a:r>
            <a:r>
              <a:rPr sz="800" spc="-75" dirty="0">
                <a:latin typeface="Calibri"/>
                <a:cs typeface="Calibri"/>
              </a:rPr>
              <a:t>0</a:t>
            </a:r>
            <a:r>
              <a:rPr sz="800" spc="-60" dirty="0">
                <a:latin typeface="Calibri"/>
                <a:cs typeface="Calibri"/>
              </a:rPr>
              <a:t>,</a:t>
            </a:r>
            <a:r>
              <a:rPr sz="800" spc="-75" dirty="0">
                <a:latin typeface="Calibri"/>
                <a:cs typeface="Calibri"/>
              </a:rPr>
              <a:t>00</a:t>
            </a:r>
            <a:r>
              <a:rPr sz="800" spc="-95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555"/>
              </a:spcBef>
            </a:pPr>
            <a:r>
              <a:rPr sz="800" spc="-80" dirty="0">
                <a:latin typeface="Calibri"/>
                <a:cs typeface="Calibri"/>
              </a:rPr>
              <a:t>$1,000,000</a:t>
            </a:r>
            <a:endParaRPr sz="800">
              <a:latin typeface="Calibri"/>
              <a:cs typeface="Calibri"/>
            </a:endParaRPr>
          </a:p>
          <a:p>
            <a:pPr marL="73660">
              <a:spcBef>
                <a:spcPts val="555"/>
              </a:spcBef>
            </a:pPr>
            <a:r>
              <a:rPr sz="800" spc="-85" dirty="0">
                <a:latin typeface="Calibri"/>
                <a:cs typeface="Calibri"/>
              </a:rPr>
              <a:t>$800,000</a:t>
            </a:r>
            <a:endParaRPr sz="800">
              <a:latin typeface="Calibri"/>
              <a:cs typeface="Calibri"/>
            </a:endParaRPr>
          </a:p>
          <a:p>
            <a:pPr marL="73660">
              <a:spcBef>
                <a:spcPts val="555"/>
              </a:spcBef>
            </a:pPr>
            <a:r>
              <a:rPr sz="800" spc="-85" dirty="0">
                <a:latin typeface="Calibri"/>
                <a:cs typeface="Calibri"/>
              </a:rPr>
              <a:t>$600,000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1" name="object 244">
            <a:extLst>
              <a:ext uri="{FF2B5EF4-FFF2-40B4-BE49-F238E27FC236}">
                <a16:creationId xmlns:a16="http://schemas.microsoft.com/office/drawing/2014/main" id="{1F1E330E-8CC0-49BD-884D-7DFD6ACB63C3}"/>
              </a:ext>
            </a:extLst>
          </p:cNvPr>
          <p:cNvSpPr txBox="1"/>
          <p:nvPr/>
        </p:nvSpPr>
        <p:spPr>
          <a:xfrm>
            <a:off x="4855693" y="5222711"/>
            <a:ext cx="2364237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6355">
              <a:lnSpc>
                <a:spcPts val="685"/>
              </a:lnSpc>
            </a:pPr>
            <a:r>
              <a:rPr sz="600" spc="105" dirty="0">
                <a:latin typeface="Calibri"/>
                <a:cs typeface="Calibri"/>
              </a:rPr>
              <a:t>Jun-11</a:t>
            </a:r>
            <a:endParaRPr sz="600">
              <a:latin typeface="Calibri"/>
              <a:cs typeface="Calibri"/>
            </a:endParaRPr>
          </a:p>
          <a:p>
            <a:pPr marL="33655">
              <a:spcBef>
                <a:spcPts val="260"/>
              </a:spcBef>
            </a:pPr>
            <a:r>
              <a:rPr sz="600" spc="110" dirty="0">
                <a:latin typeface="Calibri"/>
                <a:cs typeface="Calibri"/>
              </a:rPr>
              <a:t>Sep-11</a:t>
            </a:r>
            <a:endParaRPr sz="600">
              <a:latin typeface="Calibri"/>
              <a:cs typeface="Calibri"/>
            </a:endParaRPr>
          </a:p>
          <a:p>
            <a:pPr marL="28575">
              <a:spcBef>
                <a:spcPts val="265"/>
              </a:spcBef>
            </a:pP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367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105" dirty="0">
                <a:latin typeface="Calibri"/>
                <a:cs typeface="Calibri"/>
              </a:rPr>
              <a:t>Jun-12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36600"/>
              </a:lnSpc>
            </a:pPr>
            <a:r>
              <a:rPr sz="600" spc="110" dirty="0">
                <a:latin typeface="Calibri"/>
                <a:cs typeface="Calibri"/>
              </a:rPr>
              <a:t>Mar-</a:t>
            </a:r>
            <a:r>
              <a:rPr sz="600" spc="-114" dirty="0">
                <a:latin typeface="Calibri"/>
                <a:cs typeface="Calibri"/>
              </a:rPr>
              <a:t> </a:t>
            </a:r>
            <a:r>
              <a:rPr sz="600" spc="95" dirty="0">
                <a:latin typeface="Calibri"/>
                <a:cs typeface="Calibri"/>
              </a:rPr>
              <a:t>13  </a:t>
            </a:r>
            <a:r>
              <a:rPr sz="600" spc="105" dirty="0">
                <a:latin typeface="Calibri"/>
                <a:cs typeface="Calibri"/>
              </a:rPr>
              <a:t>Jun-13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367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  </a:t>
            </a:r>
            <a:r>
              <a:rPr sz="600" spc="105" dirty="0">
                <a:latin typeface="Calibri"/>
                <a:cs typeface="Calibri"/>
              </a:rPr>
              <a:t>Jun-14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366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  </a:t>
            </a:r>
            <a:r>
              <a:rPr sz="600" spc="105" dirty="0">
                <a:latin typeface="Calibri"/>
                <a:cs typeface="Calibri"/>
              </a:rPr>
              <a:t>Jun-15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52" name="object 245">
            <a:extLst>
              <a:ext uri="{FF2B5EF4-FFF2-40B4-BE49-F238E27FC236}">
                <a16:creationId xmlns:a16="http://schemas.microsoft.com/office/drawing/2014/main" id="{C19A8DA9-D97E-4E37-BE84-E5FDABA9462F}"/>
              </a:ext>
            </a:extLst>
          </p:cNvPr>
          <p:cNvSpPr txBox="1"/>
          <p:nvPr/>
        </p:nvSpPr>
        <p:spPr>
          <a:xfrm>
            <a:off x="5213686" y="3620474"/>
            <a:ext cx="1602035" cy="2376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90000"/>
              </a:lnSpc>
              <a:spcBef>
                <a:spcPts val="125"/>
              </a:spcBef>
            </a:pPr>
            <a:r>
              <a:rPr sz="16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Profit / Dividend</a:t>
            </a:r>
          </a:p>
        </p:txBody>
      </p:sp>
      <p:sp>
        <p:nvSpPr>
          <p:cNvPr id="353" name="object 246">
            <a:extLst>
              <a:ext uri="{FF2B5EF4-FFF2-40B4-BE49-F238E27FC236}">
                <a16:creationId xmlns:a16="http://schemas.microsoft.com/office/drawing/2014/main" id="{4D596065-C430-4C26-AEB3-23C246F178EC}"/>
              </a:ext>
            </a:extLst>
          </p:cNvPr>
          <p:cNvSpPr/>
          <p:nvPr/>
        </p:nvSpPr>
        <p:spPr>
          <a:xfrm>
            <a:off x="5293151" y="5716735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632" y="0"/>
                </a:lnTo>
              </a:path>
            </a:pathLst>
          </a:custGeom>
          <a:ln w="242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247">
            <a:extLst>
              <a:ext uri="{FF2B5EF4-FFF2-40B4-BE49-F238E27FC236}">
                <a16:creationId xmlns:a16="http://schemas.microsoft.com/office/drawing/2014/main" id="{E907121C-55AD-470B-A886-545020D993C2}"/>
              </a:ext>
            </a:extLst>
          </p:cNvPr>
          <p:cNvSpPr txBox="1"/>
          <p:nvPr/>
        </p:nvSpPr>
        <p:spPr>
          <a:xfrm>
            <a:off x="5451887" y="5643443"/>
            <a:ext cx="342265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90" dirty="0">
                <a:latin typeface="Calibri"/>
                <a:cs typeface="Calibri"/>
              </a:rPr>
              <a:t>Net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75" dirty="0">
                <a:latin typeface="Calibri"/>
                <a:cs typeface="Calibri"/>
              </a:rPr>
              <a:t>Profit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5" name="object 248">
            <a:extLst>
              <a:ext uri="{FF2B5EF4-FFF2-40B4-BE49-F238E27FC236}">
                <a16:creationId xmlns:a16="http://schemas.microsoft.com/office/drawing/2014/main" id="{A9BC5D22-FA24-4408-865B-45CE836EBD08}"/>
              </a:ext>
            </a:extLst>
          </p:cNvPr>
          <p:cNvSpPr/>
          <p:nvPr/>
        </p:nvSpPr>
        <p:spPr>
          <a:xfrm>
            <a:off x="5875190" y="5716735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551" y="0"/>
                </a:lnTo>
              </a:path>
            </a:pathLst>
          </a:custGeom>
          <a:ln w="24237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249">
            <a:extLst>
              <a:ext uri="{FF2B5EF4-FFF2-40B4-BE49-F238E27FC236}">
                <a16:creationId xmlns:a16="http://schemas.microsoft.com/office/drawing/2014/main" id="{4D84E1F7-D829-4B9E-AF20-01B3EA61D182}"/>
              </a:ext>
            </a:extLst>
          </p:cNvPr>
          <p:cNvSpPr txBox="1"/>
          <p:nvPr/>
        </p:nvSpPr>
        <p:spPr>
          <a:xfrm>
            <a:off x="6033602" y="5643443"/>
            <a:ext cx="315595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80" dirty="0">
                <a:latin typeface="Calibri"/>
                <a:cs typeface="Calibri"/>
              </a:rPr>
              <a:t>Dividend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7" name="object 250">
            <a:extLst>
              <a:ext uri="{FF2B5EF4-FFF2-40B4-BE49-F238E27FC236}">
                <a16:creationId xmlns:a16="http://schemas.microsoft.com/office/drawing/2014/main" id="{B0D0CE1E-ECC1-493F-A635-D4C5C93755CD}"/>
              </a:ext>
            </a:extLst>
          </p:cNvPr>
          <p:cNvGrpSpPr/>
          <p:nvPr/>
        </p:nvGrpSpPr>
        <p:grpSpPr>
          <a:xfrm>
            <a:off x="4343697" y="3555834"/>
            <a:ext cx="5828030" cy="2334895"/>
            <a:chOff x="1676696" y="3613208"/>
            <a:chExt cx="5828030" cy="2334895"/>
          </a:xfrm>
        </p:grpSpPr>
        <p:sp>
          <p:nvSpPr>
            <p:cNvPr id="358" name="object 251">
              <a:extLst>
                <a:ext uri="{FF2B5EF4-FFF2-40B4-BE49-F238E27FC236}">
                  <a16:creationId xmlns:a16="http://schemas.microsoft.com/office/drawing/2014/main" id="{134588B6-C2A5-46C7-85E7-B2F2A1F91E85}"/>
                </a:ext>
              </a:extLst>
            </p:cNvPr>
            <p:cNvSpPr/>
            <p:nvPr/>
          </p:nvSpPr>
          <p:spPr>
            <a:xfrm>
              <a:off x="1680506" y="3617018"/>
              <a:ext cx="2910205" cy="2327275"/>
            </a:xfrm>
            <a:custGeom>
              <a:avLst/>
              <a:gdLst/>
              <a:ahLst/>
              <a:cxnLst/>
              <a:rect l="l" t="t" r="r" b="b"/>
              <a:pathLst>
                <a:path w="2910204" h="2327275">
                  <a:moveTo>
                    <a:pt x="0" y="2326752"/>
                  </a:moveTo>
                  <a:lnTo>
                    <a:pt x="2909791" y="2326752"/>
                  </a:lnTo>
                  <a:lnTo>
                    <a:pt x="2909791" y="0"/>
                  </a:lnTo>
                  <a:lnTo>
                    <a:pt x="0" y="0"/>
                  </a:lnTo>
                  <a:lnTo>
                    <a:pt x="0" y="2326752"/>
                  </a:lnTo>
                  <a:close/>
                </a:path>
              </a:pathLst>
            </a:custGeom>
            <a:ln w="729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252">
              <a:extLst>
                <a:ext uri="{FF2B5EF4-FFF2-40B4-BE49-F238E27FC236}">
                  <a16:creationId xmlns:a16="http://schemas.microsoft.com/office/drawing/2014/main" id="{D08E5783-8989-4D8D-8201-EECABFFD3D7B}"/>
                </a:ext>
              </a:extLst>
            </p:cNvPr>
            <p:cNvSpPr/>
            <p:nvPr/>
          </p:nvSpPr>
          <p:spPr>
            <a:xfrm>
              <a:off x="4954061" y="4061321"/>
              <a:ext cx="2546350" cy="1147445"/>
            </a:xfrm>
            <a:custGeom>
              <a:avLst/>
              <a:gdLst/>
              <a:ahLst/>
              <a:cxnLst/>
              <a:rect l="l" t="t" r="r" b="b"/>
              <a:pathLst>
                <a:path w="2546350" h="1147445">
                  <a:moveTo>
                    <a:pt x="0" y="985681"/>
                  </a:moveTo>
                  <a:lnTo>
                    <a:pt x="2546067" y="985681"/>
                  </a:lnTo>
                </a:path>
                <a:path w="2546350" h="1147445">
                  <a:moveTo>
                    <a:pt x="0" y="815979"/>
                  </a:moveTo>
                  <a:lnTo>
                    <a:pt x="2546067" y="815979"/>
                  </a:lnTo>
                </a:path>
                <a:path w="2546350" h="1147445">
                  <a:moveTo>
                    <a:pt x="0" y="654399"/>
                  </a:moveTo>
                  <a:lnTo>
                    <a:pt x="2546067" y="654399"/>
                  </a:lnTo>
                </a:path>
                <a:path w="2546350" h="1147445">
                  <a:moveTo>
                    <a:pt x="0" y="492819"/>
                  </a:moveTo>
                  <a:lnTo>
                    <a:pt x="2546067" y="492819"/>
                  </a:lnTo>
                </a:path>
                <a:path w="2546350" h="1147445">
                  <a:moveTo>
                    <a:pt x="0" y="323160"/>
                  </a:moveTo>
                  <a:lnTo>
                    <a:pt x="2546067" y="323160"/>
                  </a:lnTo>
                </a:path>
                <a:path w="2546350" h="1147445">
                  <a:moveTo>
                    <a:pt x="0" y="161580"/>
                  </a:moveTo>
                  <a:lnTo>
                    <a:pt x="2546067" y="161580"/>
                  </a:lnTo>
                </a:path>
                <a:path w="2546350" h="1147445">
                  <a:moveTo>
                    <a:pt x="0" y="0"/>
                  </a:moveTo>
                  <a:lnTo>
                    <a:pt x="2546067" y="0"/>
                  </a:lnTo>
                </a:path>
                <a:path w="2546350" h="1147445">
                  <a:moveTo>
                    <a:pt x="0" y="1147261"/>
                  </a:moveTo>
                  <a:lnTo>
                    <a:pt x="2546067" y="1147261"/>
                  </a:lnTo>
                </a:path>
              </a:pathLst>
            </a:custGeom>
            <a:ln w="707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253">
              <a:extLst>
                <a:ext uri="{FF2B5EF4-FFF2-40B4-BE49-F238E27FC236}">
                  <a16:creationId xmlns:a16="http://schemas.microsoft.com/office/drawing/2014/main" id="{A65B9F8E-B460-415E-BBB2-35AA361566A7}"/>
                </a:ext>
              </a:extLst>
            </p:cNvPr>
            <p:cNvSpPr/>
            <p:nvPr/>
          </p:nvSpPr>
          <p:spPr>
            <a:xfrm>
              <a:off x="4972247" y="4877300"/>
              <a:ext cx="2503805" cy="170180"/>
            </a:xfrm>
            <a:custGeom>
              <a:avLst/>
              <a:gdLst/>
              <a:ahLst/>
              <a:cxnLst/>
              <a:rect l="l" t="t" r="r" b="b"/>
              <a:pathLst>
                <a:path w="2503804" h="170179">
                  <a:moveTo>
                    <a:pt x="0" y="169702"/>
                  </a:moveTo>
                  <a:lnTo>
                    <a:pt x="278854" y="169702"/>
                  </a:lnTo>
                  <a:lnTo>
                    <a:pt x="557709" y="169702"/>
                  </a:lnTo>
                  <a:lnTo>
                    <a:pt x="836564" y="137386"/>
                  </a:lnTo>
                  <a:lnTo>
                    <a:pt x="1115419" y="105070"/>
                  </a:lnTo>
                  <a:lnTo>
                    <a:pt x="1394274" y="72711"/>
                  </a:lnTo>
                  <a:lnTo>
                    <a:pt x="1667067" y="40395"/>
                  </a:lnTo>
                  <a:lnTo>
                    <a:pt x="1945922" y="0"/>
                  </a:lnTo>
                  <a:lnTo>
                    <a:pt x="2224777" y="0"/>
                  </a:lnTo>
                  <a:lnTo>
                    <a:pt x="2503632" y="0"/>
                  </a:lnTo>
                </a:path>
              </a:pathLst>
            </a:custGeom>
            <a:ln w="2420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254">
              <a:extLst>
                <a:ext uri="{FF2B5EF4-FFF2-40B4-BE49-F238E27FC236}">
                  <a16:creationId xmlns:a16="http://schemas.microsoft.com/office/drawing/2014/main" id="{D4C38FFD-804F-47A6-8C37-B6ABD1FD394D}"/>
                </a:ext>
              </a:extLst>
            </p:cNvPr>
            <p:cNvSpPr/>
            <p:nvPr/>
          </p:nvSpPr>
          <p:spPr>
            <a:xfrm>
              <a:off x="4972247" y="4222901"/>
              <a:ext cx="2503805" cy="331470"/>
            </a:xfrm>
            <a:custGeom>
              <a:avLst/>
              <a:gdLst/>
              <a:ahLst/>
              <a:cxnLst/>
              <a:rect l="l" t="t" r="r" b="b"/>
              <a:pathLst>
                <a:path w="2503804" h="331470">
                  <a:moveTo>
                    <a:pt x="0" y="331239"/>
                  </a:moveTo>
                  <a:lnTo>
                    <a:pt x="278854" y="331239"/>
                  </a:lnTo>
                  <a:lnTo>
                    <a:pt x="557709" y="331239"/>
                  </a:lnTo>
                  <a:lnTo>
                    <a:pt x="836564" y="331239"/>
                  </a:lnTo>
                  <a:lnTo>
                    <a:pt x="1115419" y="161580"/>
                  </a:lnTo>
                  <a:lnTo>
                    <a:pt x="1394274" y="161580"/>
                  </a:lnTo>
                  <a:lnTo>
                    <a:pt x="1667067" y="161580"/>
                  </a:lnTo>
                  <a:lnTo>
                    <a:pt x="1945922" y="161580"/>
                  </a:lnTo>
                  <a:lnTo>
                    <a:pt x="2224777" y="0"/>
                  </a:lnTo>
                  <a:lnTo>
                    <a:pt x="2503632" y="0"/>
                  </a:lnTo>
                </a:path>
              </a:pathLst>
            </a:custGeom>
            <a:ln w="2413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255">
            <a:extLst>
              <a:ext uri="{FF2B5EF4-FFF2-40B4-BE49-F238E27FC236}">
                <a16:creationId xmlns:a16="http://schemas.microsoft.com/office/drawing/2014/main" id="{003F9CCF-904E-47EF-9D50-61F995CB5128}"/>
              </a:ext>
            </a:extLst>
          </p:cNvPr>
          <p:cNvSpPr txBox="1"/>
          <p:nvPr/>
        </p:nvSpPr>
        <p:spPr>
          <a:xfrm>
            <a:off x="7394169" y="3882132"/>
            <a:ext cx="170180" cy="13449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sz="800" spc="-85" dirty="0">
                <a:latin typeface="Calibri"/>
                <a:cs typeface="Calibri"/>
              </a:rPr>
              <a:t>70%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335"/>
              </a:spcBef>
            </a:pPr>
            <a:r>
              <a:rPr sz="800" spc="-85" dirty="0">
                <a:latin typeface="Calibri"/>
                <a:cs typeface="Calibri"/>
              </a:rPr>
              <a:t>60%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340"/>
              </a:spcBef>
            </a:pPr>
            <a:r>
              <a:rPr sz="800" spc="-85" dirty="0">
                <a:latin typeface="Calibri"/>
                <a:cs typeface="Calibri"/>
              </a:rPr>
              <a:t>50%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340"/>
              </a:spcBef>
            </a:pPr>
            <a:r>
              <a:rPr sz="800" spc="-85" dirty="0">
                <a:latin typeface="Calibri"/>
                <a:cs typeface="Calibri"/>
              </a:rPr>
              <a:t>40%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335"/>
              </a:spcBef>
            </a:pPr>
            <a:r>
              <a:rPr sz="800" spc="-85" dirty="0">
                <a:latin typeface="Calibri"/>
                <a:cs typeface="Calibri"/>
              </a:rPr>
              <a:t>30%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340"/>
              </a:spcBef>
            </a:pPr>
            <a:r>
              <a:rPr sz="800" spc="-85" dirty="0">
                <a:latin typeface="Calibri"/>
                <a:cs typeface="Calibri"/>
              </a:rPr>
              <a:t>20%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340"/>
              </a:spcBef>
            </a:pPr>
            <a:r>
              <a:rPr sz="800" spc="-85" dirty="0">
                <a:latin typeface="Calibri"/>
                <a:cs typeface="Calibri"/>
              </a:rPr>
              <a:t>10%</a:t>
            </a:r>
            <a:endParaRPr sz="800">
              <a:latin typeface="Calibri"/>
              <a:cs typeface="Calibri"/>
            </a:endParaRPr>
          </a:p>
          <a:p>
            <a:pPr marL="53340">
              <a:spcBef>
                <a:spcPts val="335"/>
              </a:spcBef>
            </a:pPr>
            <a:r>
              <a:rPr sz="800" spc="-90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3" name="object 256">
            <a:extLst>
              <a:ext uri="{FF2B5EF4-FFF2-40B4-BE49-F238E27FC236}">
                <a16:creationId xmlns:a16="http://schemas.microsoft.com/office/drawing/2014/main" id="{D8B65DB1-E73E-47CD-BBBC-4C5472FCC87E}"/>
              </a:ext>
            </a:extLst>
          </p:cNvPr>
          <p:cNvSpPr txBox="1"/>
          <p:nvPr/>
        </p:nvSpPr>
        <p:spPr>
          <a:xfrm>
            <a:off x="7602613" y="5214632"/>
            <a:ext cx="2608022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6355">
              <a:lnSpc>
                <a:spcPts val="685"/>
              </a:lnSpc>
            </a:pPr>
            <a:r>
              <a:rPr sz="600" spc="105" dirty="0">
                <a:latin typeface="Calibri"/>
                <a:cs typeface="Calibri"/>
              </a:rPr>
              <a:t>Jun-11</a:t>
            </a:r>
            <a:endParaRPr sz="600">
              <a:latin typeface="Calibri"/>
              <a:cs typeface="Calibri"/>
            </a:endParaRPr>
          </a:p>
          <a:p>
            <a:pPr marL="33655" algn="just">
              <a:spcBef>
                <a:spcPts val="375"/>
              </a:spcBef>
            </a:pPr>
            <a:r>
              <a:rPr sz="600" spc="110" dirty="0">
                <a:latin typeface="Calibri"/>
                <a:cs typeface="Calibri"/>
              </a:rPr>
              <a:t>Sep-11</a:t>
            </a:r>
            <a:endParaRPr sz="600">
              <a:latin typeface="Calibri"/>
              <a:cs typeface="Calibri"/>
            </a:endParaRPr>
          </a:p>
          <a:p>
            <a:pPr marL="28575" algn="just">
              <a:spcBef>
                <a:spcPts val="375"/>
              </a:spcBef>
            </a:pP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521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105" dirty="0">
                <a:latin typeface="Calibri"/>
                <a:cs typeface="Calibri"/>
              </a:rPr>
              <a:t>Jun-12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521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  </a:t>
            </a:r>
            <a:r>
              <a:rPr sz="600" spc="105" dirty="0">
                <a:latin typeface="Calibri"/>
                <a:cs typeface="Calibri"/>
              </a:rPr>
              <a:t>Jun-13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3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52100"/>
              </a:lnSpc>
            </a:pPr>
            <a:r>
              <a:rPr sz="600" spc="110" dirty="0">
                <a:latin typeface="Calibri"/>
                <a:cs typeface="Calibri"/>
              </a:rPr>
              <a:t>Mar-</a:t>
            </a:r>
            <a:r>
              <a:rPr sz="600" spc="-114" dirty="0">
                <a:latin typeface="Calibri"/>
                <a:cs typeface="Calibri"/>
              </a:rPr>
              <a:t> </a:t>
            </a:r>
            <a:r>
              <a:rPr sz="600" spc="95" dirty="0">
                <a:latin typeface="Calibri"/>
                <a:cs typeface="Calibri"/>
              </a:rPr>
              <a:t>14  </a:t>
            </a:r>
            <a:r>
              <a:rPr sz="600" spc="105" dirty="0">
                <a:latin typeface="Calibri"/>
                <a:cs typeface="Calibri"/>
              </a:rPr>
              <a:t>Jun-14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  <a:p>
            <a:pPr marL="28575" marR="5080" indent="-16510" algn="just">
              <a:lnSpc>
                <a:spcPct val="152100"/>
              </a:lnSpc>
            </a:pPr>
            <a:r>
              <a:rPr sz="600" spc="-10" dirty="0">
                <a:latin typeface="Calibri"/>
                <a:cs typeface="Calibri"/>
              </a:rPr>
              <a:t>M</a:t>
            </a:r>
            <a:r>
              <a:rPr sz="600" spc="45" dirty="0">
                <a:latin typeface="Calibri"/>
                <a:cs typeface="Calibri"/>
              </a:rPr>
              <a:t>a</a:t>
            </a:r>
            <a:r>
              <a:rPr sz="600" spc="-35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  </a:t>
            </a:r>
            <a:r>
              <a:rPr sz="600" spc="105" dirty="0">
                <a:latin typeface="Calibri"/>
                <a:cs typeface="Calibri"/>
              </a:rPr>
              <a:t>Jun-15  </a:t>
            </a:r>
            <a:r>
              <a:rPr sz="600" spc="-5" dirty="0">
                <a:latin typeface="Calibri"/>
                <a:cs typeface="Calibri"/>
              </a:rPr>
              <a:t>S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5" dirty="0">
                <a:latin typeface="Calibri"/>
                <a:cs typeface="Calibri"/>
              </a:rPr>
              <a:t>p</a:t>
            </a:r>
            <a:r>
              <a:rPr sz="600" spc="-5" dirty="0">
                <a:latin typeface="Calibri"/>
                <a:cs typeface="Calibri"/>
              </a:rPr>
              <a:t>-</a:t>
            </a:r>
            <a:r>
              <a:rPr sz="600" spc="25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  </a:t>
            </a:r>
            <a:r>
              <a:rPr sz="600" spc="-5" dirty="0">
                <a:latin typeface="Calibri"/>
                <a:cs typeface="Calibri"/>
              </a:rPr>
              <a:t>D</a:t>
            </a:r>
            <a:r>
              <a:rPr sz="600" spc="30" dirty="0">
                <a:latin typeface="Calibri"/>
                <a:cs typeface="Calibri"/>
              </a:rPr>
              <a:t>e</a:t>
            </a:r>
            <a:r>
              <a:rPr sz="600" spc="-35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75" dirty="0">
                <a:latin typeface="Calibri"/>
                <a:cs typeface="Calibri"/>
              </a:rPr>
              <a:t> </a:t>
            </a:r>
            <a:r>
              <a:rPr sz="600" spc="-40" dirty="0">
                <a:latin typeface="Calibri"/>
                <a:cs typeface="Calibri"/>
              </a:rPr>
              <a:t>1</a:t>
            </a:r>
            <a:r>
              <a:rPr sz="600" dirty="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4" name="object 257">
            <a:extLst>
              <a:ext uri="{FF2B5EF4-FFF2-40B4-BE49-F238E27FC236}">
                <a16:creationId xmlns:a16="http://schemas.microsoft.com/office/drawing/2014/main" id="{DBB9E6CE-3E6A-4E0C-8BB3-F4A7F9B94371}"/>
              </a:ext>
            </a:extLst>
          </p:cNvPr>
          <p:cNvSpPr txBox="1"/>
          <p:nvPr/>
        </p:nvSpPr>
        <p:spPr>
          <a:xfrm>
            <a:off x="8071748" y="3619881"/>
            <a:ext cx="159041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6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Margin / </a:t>
            </a:r>
            <a:r>
              <a:rPr sz="1600" b="1" spc="-5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Div</a:t>
            </a:r>
            <a:r>
              <a:rPr sz="1600" b="1" spc="-5" dirty="0">
                <a:latin typeface="Segoe UI Light" panose="020B0502040204020203" pitchFamily="34" charset="0"/>
                <a:cs typeface="Segoe UI Light" panose="020B0502040204020203" pitchFamily="34" charset="0"/>
              </a:rPr>
              <a:t> Ratio</a:t>
            </a:r>
          </a:p>
        </p:txBody>
      </p:sp>
      <p:sp>
        <p:nvSpPr>
          <p:cNvPr id="365" name="object 258">
            <a:extLst>
              <a:ext uri="{FF2B5EF4-FFF2-40B4-BE49-F238E27FC236}">
                <a16:creationId xmlns:a16="http://schemas.microsoft.com/office/drawing/2014/main" id="{0387A63A-7B33-4AB5-AF69-5DAD198E82BA}"/>
              </a:ext>
            </a:extLst>
          </p:cNvPr>
          <p:cNvSpPr/>
          <p:nvPr/>
        </p:nvSpPr>
        <p:spPr>
          <a:xfrm>
            <a:off x="8142403" y="5708656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7613" y="0"/>
                </a:lnTo>
              </a:path>
            </a:pathLst>
          </a:custGeom>
          <a:ln w="242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259">
            <a:extLst>
              <a:ext uri="{FF2B5EF4-FFF2-40B4-BE49-F238E27FC236}">
                <a16:creationId xmlns:a16="http://schemas.microsoft.com/office/drawing/2014/main" id="{BA6CDCF9-050A-4AC7-88F0-7BD90688EA02}"/>
              </a:ext>
            </a:extLst>
          </p:cNvPr>
          <p:cNvSpPr txBox="1"/>
          <p:nvPr/>
        </p:nvSpPr>
        <p:spPr>
          <a:xfrm>
            <a:off x="8305099" y="5635364"/>
            <a:ext cx="394335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90" dirty="0">
                <a:latin typeface="Calibri"/>
                <a:cs typeface="Calibri"/>
              </a:rPr>
              <a:t>Net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-90" dirty="0">
                <a:latin typeface="Calibri"/>
                <a:cs typeface="Calibri"/>
              </a:rPr>
              <a:t>Margin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7" name="object 260">
            <a:extLst>
              <a:ext uri="{FF2B5EF4-FFF2-40B4-BE49-F238E27FC236}">
                <a16:creationId xmlns:a16="http://schemas.microsoft.com/office/drawing/2014/main" id="{15112D8E-FC24-4C8E-9BCB-CE564C3EB8C7}"/>
              </a:ext>
            </a:extLst>
          </p:cNvPr>
          <p:cNvSpPr/>
          <p:nvPr/>
        </p:nvSpPr>
        <p:spPr>
          <a:xfrm>
            <a:off x="8797106" y="5708656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551" y="0"/>
                </a:lnTo>
              </a:path>
            </a:pathLst>
          </a:custGeom>
          <a:ln w="24237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261">
            <a:extLst>
              <a:ext uri="{FF2B5EF4-FFF2-40B4-BE49-F238E27FC236}">
                <a16:creationId xmlns:a16="http://schemas.microsoft.com/office/drawing/2014/main" id="{E02E493E-F5FF-4394-BBD7-75BCD0D84736}"/>
              </a:ext>
            </a:extLst>
          </p:cNvPr>
          <p:cNvSpPr txBox="1"/>
          <p:nvPr/>
        </p:nvSpPr>
        <p:spPr>
          <a:xfrm>
            <a:off x="8958182" y="5635364"/>
            <a:ext cx="552450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800" spc="-85" dirty="0">
                <a:latin typeface="Calibri"/>
                <a:cs typeface="Calibri"/>
              </a:rPr>
              <a:t>Div </a:t>
            </a:r>
            <a:r>
              <a:rPr sz="800" spc="-80" dirty="0">
                <a:latin typeface="Calibri"/>
                <a:cs typeface="Calibri"/>
              </a:rPr>
              <a:t>payout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65" dirty="0">
                <a:latin typeface="Calibri"/>
                <a:cs typeface="Calibri"/>
              </a:rPr>
              <a:t>ratio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9" name="object 262">
            <a:extLst>
              <a:ext uri="{FF2B5EF4-FFF2-40B4-BE49-F238E27FC236}">
                <a16:creationId xmlns:a16="http://schemas.microsoft.com/office/drawing/2014/main" id="{520962E3-F2E0-4BE3-BD8C-3D6BD957CF01}"/>
              </a:ext>
            </a:extLst>
          </p:cNvPr>
          <p:cNvSpPr/>
          <p:nvPr/>
        </p:nvSpPr>
        <p:spPr>
          <a:xfrm>
            <a:off x="7354334" y="3551565"/>
            <a:ext cx="2903855" cy="2327275"/>
          </a:xfrm>
          <a:custGeom>
            <a:avLst/>
            <a:gdLst/>
            <a:ahLst/>
            <a:cxnLst/>
            <a:rect l="l" t="t" r="r" b="b"/>
            <a:pathLst>
              <a:path w="2903854" h="2327275">
                <a:moveTo>
                  <a:pt x="0" y="2326752"/>
                </a:moveTo>
                <a:lnTo>
                  <a:pt x="2903728" y="2326752"/>
                </a:lnTo>
                <a:lnTo>
                  <a:pt x="2903728" y="0"/>
                </a:lnTo>
                <a:lnTo>
                  <a:pt x="0" y="0"/>
                </a:lnTo>
                <a:lnTo>
                  <a:pt x="0" y="2326752"/>
                </a:lnTo>
                <a:close/>
              </a:path>
            </a:pathLst>
          </a:custGeom>
          <a:ln w="7297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184">
            <a:extLst>
              <a:ext uri="{FF2B5EF4-FFF2-40B4-BE49-F238E27FC236}">
                <a16:creationId xmlns:a16="http://schemas.microsoft.com/office/drawing/2014/main" id="{49505EB0-FFE3-424E-9723-B73856C26257}"/>
              </a:ext>
            </a:extLst>
          </p:cNvPr>
          <p:cNvSpPr/>
          <p:nvPr/>
        </p:nvSpPr>
        <p:spPr>
          <a:xfrm>
            <a:off x="4868847" y="1580247"/>
            <a:ext cx="2291715" cy="1147445"/>
          </a:xfrm>
          <a:custGeom>
            <a:avLst/>
            <a:gdLst/>
            <a:ahLst/>
            <a:cxnLst/>
            <a:rect l="l" t="t" r="r" b="b"/>
            <a:pathLst>
              <a:path w="2291715" h="1147445">
                <a:moveTo>
                  <a:pt x="0" y="985638"/>
                </a:moveTo>
                <a:lnTo>
                  <a:pt x="2291500" y="985638"/>
                </a:lnTo>
              </a:path>
              <a:path w="2291715" h="1147445">
                <a:moveTo>
                  <a:pt x="0" y="815979"/>
                </a:moveTo>
                <a:lnTo>
                  <a:pt x="2291500" y="815979"/>
                </a:lnTo>
              </a:path>
              <a:path w="2291715" h="1147445">
                <a:moveTo>
                  <a:pt x="0" y="654399"/>
                </a:moveTo>
                <a:lnTo>
                  <a:pt x="2291500" y="654399"/>
                </a:lnTo>
              </a:path>
              <a:path w="2291715" h="1147445">
                <a:moveTo>
                  <a:pt x="0" y="492819"/>
                </a:moveTo>
                <a:lnTo>
                  <a:pt x="2291500" y="492819"/>
                </a:lnTo>
              </a:path>
              <a:path w="2291715" h="1147445">
                <a:moveTo>
                  <a:pt x="0" y="323160"/>
                </a:moveTo>
                <a:lnTo>
                  <a:pt x="2291500" y="323160"/>
                </a:lnTo>
              </a:path>
              <a:path w="2291715" h="1147445">
                <a:moveTo>
                  <a:pt x="0" y="161580"/>
                </a:moveTo>
                <a:lnTo>
                  <a:pt x="2291500" y="161580"/>
                </a:lnTo>
              </a:path>
              <a:path w="2291715" h="1147445">
                <a:moveTo>
                  <a:pt x="0" y="0"/>
                </a:moveTo>
                <a:lnTo>
                  <a:pt x="2291500" y="0"/>
                </a:lnTo>
              </a:path>
              <a:path w="2291715" h="1147445">
                <a:moveTo>
                  <a:pt x="0" y="1147218"/>
                </a:moveTo>
                <a:lnTo>
                  <a:pt x="2291500" y="1147218"/>
                </a:lnTo>
              </a:path>
            </a:pathLst>
          </a:custGeom>
          <a:ln w="707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185">
            <a:extLst>
              <a:ext uri="{FF2B5EF4-FFF2-40B4-BE49-F238E27FC236}">
                <a16:creationId xmlns:a16="http://schemas.microsoft.com/office/drawing/2014/main" id="{AFE18CE9-8491-452E-9F36-8F8114F4784D}"/>
              </a:ext>
            </a:extLst>
          </p:cNvPr>
          <p:cNvSpPr/>
          <p:nvPr/>
        </p:nvSpPr>
        <p:spPr>
          <a:xfrm>
            <a:off x="4893096" y="1741827"/>
            <a:ext cx="2243455" cy="266700"/>
          </a:xfrm>
          <a:custGeom>
            <a:avLst/>
            <a:gdLst/>
            <a:ahLst/>
            <a:cxnLst/>
            <a:rect l="l" t="t" r="r" b="b"/>
            <a:pathLst>
              <a:path w="2243454" h="266700">
                <a:moveTo>
                  <a:pt x="0" y="266607"/>
                </a:moveTo>
                <a:lnTo>
                  <a:pt x="248504" y="266607"/>
                </a:lnTo>
                <a:lnTo>
                  <a:pt x="497129" y="161580"/>
                </a:lnTo>
                <a:lnTo>
                  <a:pt x="745674" y="129264"/>
                </a:lnTo>
                <a:lnTo>
                  <a:pt x="994219" y="96948"/>
                </a:lnTo>
                <a:lnTo>
                  <a:pt x="1248825" y="64632"/>
                </a:lnTo>
                <a:lnTo>
                  <a:pt x="1497370" y="32316"/>
                </a:lnTo>
                <a:lnTo>
                  <a:pt x="1745915" y="0"/>
                </a:lnTo>
                <a:lnTo>
                  <a:pt x="1994459" y="0"/>
                </a:lnTo>
                <a:lnTo>
                  <a:pt x="2243004" y="0"/>
                </a:lnTo>
              </a:path>
            </a:pathLst>
          </a:custGeom>
          <a:ln w="2415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2" name="object 186">
            <a:extLst>
              <a:ext uri="{FF2B5EF4-FFF2-40B4-BE49-F238E27FC236}">
                <a16:creationId xmlns:a16="http://schemas.microsoft.com/office/drawing/2014/main" id="{65028617-D34B-470A-A8CD-958983D0F7B4}"/>
              </a:ext>
            </a:extLst>
          </p:cNvPr>
          <p:cNvSpPr/>
          <p:nvPr/>
        </p:nvSpPr>
        <p:spPr>
          <a:xfrm>
            <a:off x="4893096" y="2073066"/>
            <a:ext cx="2243455" cy="654685"/>
          </a:xfrm>
          <a:custGeom>
            <a:avLst/>
            <a:gdLst/>
            <a:ahLst/>
            <a:cxnLst/>
            <a:rect l="l" t="t" r="r" b="b"/>
            <a:pathLst>
              <a:path w="2243454" h="654685">
                <a:moveTo>
                  <a:pt x="0" y="654399"/>
                </a:moveTo>
                <a:lnTo>
                  <a:pt x="248504" y="654399"/>
                </a:lnTo>
                <a:lnTo>
                  <a:pt x="497129" y="589767"/>
                </a:lnTo>
                <a:lnTo>
                  <a:pt x="745674" y="492819"/>
                </a:lnTo>
                <a:lnTo>
                  <a:pt x="994219" y="412029"/>
                </a:lnTo>
                <a:lnTo>
                  <a:pt x="1248825" y="323160"/>
                </a:lnTo>
                <a:lnTo>
                  <a:pt x="1497370" y="161580"/>
                </a:lnTo>
                <a:lnTo>
                  <a:pt x="1745915" y="0"/>
                </a:lnTo>
                <a:lnTo>
                  <a:pt x="1994459" y="0"/>
                </a:lnTo>
                <a:lnTo>
                  <a:pt x="2243004" y="0"/>
                </a:lnTo>
              </a:path>
            </a:pathLst>
          </a:custGeom>
          <a:ln w="23762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Footer Placeholder 3">
            <a:extLst>
              <a:ext uri="{FF2B5EF4-FFF2-40B4-BE49-F238E27FC236}">
                <a16:creationId xmlns:a16="http://schemas.microsoft.com/office/drawing/2014/main" id="{6D843BE8-3049-4B05-9A4B-E147B2D3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4122652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D3F3-EA2A-4A56-B28D-7699CC78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77" y="1852843"/>
            <a:ext cx="7525512" cy="3152313"/>
          </a:xfrm>
        </p:spPr>
        <p:txBody>
          <a:bodyPr/>
          <a:lstStyle/>
          <a:p>
            <a:r>
              <a:rPr lang="en-US" dirty="0"/>
              <a:t>Creating and Implementing Action Plans</a:t>
            </a:r>
          </a:p>
        </p:txBody>
      </p:sp>
    </p:spTree>
    <p:extLst>
      <p:ext uri="{BB962C8B-B14F-4D97-AF65-F5344CB8AC3E}">
        <p14:creationId xmlns:p14="http://schemas.microsoft.com/office/powerpoint/2010/main" val="4208868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7848" y="5780571"/>
            <a:ext cx="8275320" cy="452120"/>
          </a:xfrm>
          <a:custGeom>
            <a:avLst/>
            <a:gdLst/>
            <a:ahLst/>
            <a:cxnLst/>
            <a:rect l="l" t="t" r="r" b="b"/>
            <a:pathLst>
              <a:path w="8275320" h="452120">
                <a:moveTo>
                  <a:pt x="0" y="451886"/>
                </a:moveTo>
                <a:lnTo>
                  <a:pt x="8275162" y="451886"/>
                </a:lnTo>
                <a:lnTo>
                  <a:pt x="8275162" y="0"/>
                </a:lnTo>
                <a:lnTo>
                  <a:pt x="0" y="0"/>
                </a:lnTo>
                <a:lnTo>
                  <a:pt x="0" y="45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81960" y="5593094"/>
            <a:ext cx="26670" cy="33020"/>
            <a:chOff x="3357960" y="5380436"/>
            <a:chExt cx="26670" cy="33020"/>
          </a:xfrm>
        </p:grpSpPr>
        <p:sp>
          <p:nvSpPr>
            <p:cNvPr id="4" name="object 4"/>
            <p:cNvSpPr/>
            <p:nvPr/>
          </p:nvSpPr>
          <p:spPr>
            <a:xfrm>
              <a:off x="3363254" y="5385940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4" h="11429">
                  <a:moveTo>
                    <a:pt x="0" y="0"/>
                  </a:moveTo>
                  <a:lnTo>
                    <a:pt x="20896" y="0"/>
                  </a:lnTo>
                </a:path>
                <a:path w="20954" h="11429">
                  <a:moveTo>
                    <a:pt x="0" y="11006"/>
                  </a:moveTo>
                  <a:lnTo>
                    <a:pt x="10448" y="11006"/>
                  </a:lnTo>
                </a:path>
              </a:pathLst>
            </a:custGeom>
            <a:ln w="1072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357956" y="5391454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20891" y="0"/>
                  </a:moveTo>
                  <a:lnTo>
                    <a:pt x="0" y="0"/>
                  </a:lnTo>
                  <a:lnTo>
                    <a:pt x="0" y="10998"/>
                  </a:lnTo>
                  <a:lnTo>
                    <a:pt x="0" y="22009"/>
                  </a:lnTo>
                  <a:lnTo>
                    <a:pt x="10452" y="22009"/>
                  </a:lnTo>
                  <a:lnTo>
                    <a:pt x="10452" y="10998"/>
                  </a:lnTo>
                  <a:lnTo>
                    <a:pt x="20891" y="10998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13941"/>
              </p:ext>
            </p:extLst>
          </p:nvPr>
        </p:nvGraphicFramePr>
        <p:xfrm>
          <a:off x="2224923" y="4016130"/>
          <a:ext cx="8094977" cy="2199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3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7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5036">
                <a:tc>
                  <a:txBody>
                    <a:bodyPr/>
                    <a:lstStyle/>
                    <a:p>
                      <a:pPr marL="31115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</a:t>
                      </a: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spc="-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Yr</a:t>
                      </a:r>
                      <a:r>
                        <a:rPr sz="1050" spc="-6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050" spc="-3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b="1" spc="-7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Yr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1</a:t>
                      </a: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b="1" spc="-7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Yr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2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b="1" spc="-7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Yr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3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b="1" spc="-7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Yr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4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b="1" spc="-7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Yr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5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340"/>
                        </a:spcBef>
                      </a:pPr>
                      <a:r>
                        <a:rPr sz="1050" b="1" spc="-7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Yr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6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02">
                <a:tc>
                  <a:txBody>
                    <a:bodyPr/>
                    <a:lstStyle/>
                    <a:p>
                      <a:pPr marL="3111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Multiple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3.82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4.26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4.50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5.50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6.73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7.97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9.20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255"/>
                        </a:lnSpc>
                        <a:spcBef>
                          <a:spcPts val="380"/>
                        </a:spcBef>
                      </a:pPr>
                      <a:r>
                        <a:rPr sz="105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</a:t>
                      </a:r>
                      <a:r>
                        <a:rPr sz="105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r>
                        <a:rPr sz="105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r>
                        <a:rPr sz="10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</a:t>
                      </a:r>
                      <a:r>
                        <a:rPr sz="105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</a:t>
                      </a:r>
                      <a:r>
                        <a:rPr sz="1050" spc="-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</a:t>
                      </a:r>
                      <a:r>
                        <a:rPr sz="105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r>
                        <a:rPr sz="105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en</a:t>
                      </a:r>
                      <a:r>
                        <a:rPr sz="10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255"/>
                        </a:lnSpc>
                        <a:spcBef>
                          <a:spcPts val="380"/>
                        </a:spcBef>
                      </a:pPr>
                      <a:r>
                        <a:rPr sz="105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</a:t>
                      </a:r>
                      <a:r>
                        <a:rPr sz="105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r>
                        <a:rPr sz="105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r>
                        <a:rPr sz="10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</a:t>
                      </a:r>
                      <a:r>
                        <a:rPr sz="105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</a:t>
                      </a:r>
                      <a:r>
                        <a:rPr sz="1050" spc="-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</a:t>
                      </a:r>
                      <a:r>
                        <a:rPr sz="1050" spc="7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r>
                        <a:rPr sz="1050" spc="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en</a:t>
                      </a:r>
                      <a:r>
                        <a:rPr sz="10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</a:t>
                      </a:r>
                      <a:endParaRPr sz="105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02">
                <a:tc>
                  <a:txBody>
                    <a:bodyPr/>
                    <a:lstStyle/>
                    <a:p>
                      <a:pPr marL="3111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970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46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007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56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107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94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213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</a:t>
                      </a:r>
                      <a:r>
                        <a:rPr sz="110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324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440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562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$591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75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91">
                <a:tc>
                  <a:txBody>
                    <a:bodyPr/>
                    <a:lstStyle/>
                    <a:p>
                      <a:pPr marL="3111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Cost of</a:t>
                      </a:r>
                      <a:r>
                        <a:rPr sz="1100" spc="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161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09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174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64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189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92</a:t>
                      </a:r>
                      <a:r>
                        <a:rPr sz="110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207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209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205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48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$44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02">
                <a:tc>
                  <a:txBody>
                    <a:bodyPr/>
                    <a:lstStyle/>
                    <a:p>
                      <a:pPr marL="3111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Gross</a:t>
                      </a:r>
                      <a:r>
                        <a:rPr sz="1100" spc="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100" spc="-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Margin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$809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$832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92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$918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29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012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41</a:t>
                      </a:r>
                      <a:r>
                        <a:rPr sz="110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116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230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356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73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68%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$547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02">
                <a:tc>
                  <a:txBody>
                    <a:bodyPr/>
                    <a:lstStyle/>
                    <a:p>
                      <a:pPr marL="3111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Expenses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$468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85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$506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40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$566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40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$503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87</a:t>
                      </a:r>
                      <a:r>
                        <a:rPr sz="110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$502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61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$500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$31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502">
                <a:tc>
                  <a:txBody>
                    <a:bodyPr/>
                    <a:lstStyle/>
                    <a:p>
                      <a:pPr marL="31115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EBITDA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$340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$326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51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$351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88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$508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</a:t>
                      </a:r>
                      <a:r>
                        <a:rPr sz="110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$613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57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$729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$856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63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152%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305"/>
                        </a:lnSpc>
                        <a:spcBef>
                          <a:spcPts val="330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$516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999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Value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C0504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b="1" spc="30" dirty="0">
                          <a:solidFill>
                            <a:srgbClr val="C0504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C0504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300</a:t>
                      </a:r>
                      <a:r>
                        <a:rPr sz="1100" b="1" spc="30" dirty="0">
                          <a:solidFill>
                            <a:srgbClr val="C0504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C0504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</a:t>
                      </a:r>
                      <a:r>
                        <a:rPr sz="1100" b="1" dirty="0">
                          <a:solidFill>
                            <a:srgbClr val="C0504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390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94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499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04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794</a:t>
                      </a:r>
                      <a:r>
                        <a:rPr sz="1100" spc="3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43</a:t>
                      </a:r>
                      <a:r>
                        <a:rPr sz="1100" dirty="0">
                          <a:solidFill>
                            <a:srgbClr val="001F5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$4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129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808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$7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881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506%</a:t>
                      </a:r>
                      <a:endParaRPr sz="11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$6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581</a:t>
                      </a:r>
                      <a:r>
                        <a:rPr sz="1100" spc="3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</a:t>
                      </a:r>
                      <a:r>
                        <a:rPr sz="11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</a:t>
                      </a:r>
                      <a:r>
                        <a:rPr sz="11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06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497">
                <a:tc gridSpan="10">
                  <a:txBody>
                    <a:bodyPr/>
                    <a:lstStyle/>
                    <a:p>
                      <a:pPr marL="29209" algn="ctr">
                        <a:lnSpc>
                          <a:spcPts val="1505"/>
                        </a:lnSpc>
                        <a:spcBef>
                          <a:spcPts val="130"/>
                        </a:spcBef>
                      </a:pPr>
                      <a:r>
                        <a:rPr sz="1300" spc="-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Years </a:t>
                      </a:r>
                      <a:r>
                        <a:rPr sz="13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2-5: </a:t>
                      </a:r>
                      <a:r>
                        <a:rPr sz="1300" spc="-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5% CAGR, 5% </a:t>
                      </a:r>
                      <a:r>
                        <a:rPr sz="1300" spc="-4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reduction </a:t>
                      </a:r>
                      <a:r>
                        <a:rPr sz="13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 </a:t>
                      </a:r>
                      <a:r>
                        <a:rPr sz="1300" spc="-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expenses, </a:t>
                      </a:r>
                      <a:r>
                        <a:rPr sz="1300" spc="-6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5% </a:t>
                      </a:r>
                      <a:r>
                        <a:rPr sz="1300" spc="-5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improvement </a:t>
                      </a:r>
                      <a:r>
                        <a:rPr sz="1300" spc="-4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</a:t>
                      </a:r>
                      <a:r>
                        <a:rPr sz="1300" spc="-2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1300" spc="-85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GM</a:t>
                      </a:r>
                      <a:endParaRPr sz="13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930178" y="614294"/>
            <a:ext cx="5455920" cy="2541905"/>
            <a:chOff x="2406178" y="401633"/>
            <a:chExt cx="5455920" cy="2541905"/>
          </a:xfrm>
        </p:grpSpPr>
        <p:sp>
          <p:nvSpPr>
            <p:cNvPr id="8" name="object 8"/>
            <p:cNvSpPr/>
            <p:nvPr/>
          </p:nvSpPr>
          <p:spPr>
            <a:xfrm>
              <a:off x="2406167" y="401637"/>
              <a:ext cx="5455920" cy="2541905"/>
            </a:xfrm>
            <a:custGeom>
              <a:avLst/>
              <a:gdLst/>
              <a:ahLst/>
              <a:cxnLst/>
              <a:rect l="l" t="t" r="r" b="b"/>
              <a:pathLst>
                <a:path w="5455920" h="2541905">
                  <a:moveTo>
                    <a:pt x="5455755" y="2486507"/>
                  </a:moveTo>
                  <a:lnTo>
                    <a:pt x="5450611" y="2486507"/>
                  </a:lnTo>
                  <a:lnTo>
                    <a:pt x="5450611" y="2480932"/>
                  </a:lnTo>
                  <a:lnTo>
                    <a:pt x="57404" y="2480932"/>
                  </a:lnTo>
                  <a:lnTo>
                    <a:pt x="57404" y="2216480"/>
                  </a:lnTo>
                  <a:lnTo>
                    <a:pt x="5450471" y="2216480"/>
                  </a:lnTo>
                  <a:lnTo>
                    <a:pt x="5450471" y="2205469"/>
                  </a:lnTo>
                  <a:lnTo>
                    <a:pt x="57404" y="2205469"/>
                  </a:lnTo>
                  <a:lnTo>
                    <a:pt x="57404" y="1940864"/>
                  </a:lnTo>
                  <a:lnTo>
                    <a:pt x="5450471" y="1940864"/>
                  </a:lnTo>
                  <a:lnTo>
                    <a:pt x="5450471" y="1929866"/>
                  </a:lnTo>
                  <a:lnTo>
                    <a:pt x="57404" y="1929866"/>
                  </a:lnTo>
                  <a:lnTo>
                    <a:pt x="57404" y="1664970"/>
                  </a:lnTo>
                  <a:lnTo>
                    <a:pt x="5450471" y="1664970"/>
                  </a:lnTo>
                  <a:lnTo>
                    <a:pt x="5450471" y="1653959"/>
                  </a:lnTo>
                  <a:lnTo>
                    <a:pt x="57404" y="1653959"/>
                  </a:lnTo>
                  <a:lnTo>
                    <a:pt x="57404" y="1389507"/>
                  </a:lnTo>
                  <a:lnTo>
                    <a:pt x="5450471" y="1389507"/>
                  </a:lnTo>
                  <a:lnTo>
                    <a:pt x="5450471" y="1378496"/>
                  </a:lnTo>
                  <a:lnTo>
                    <a:pt x="57404" y="1378496"/>
                  </a:lnTo>
                  <a:lnTo>
                    <a:pt x="57404" y="1113599"/>
                  </a:lnTo>
                  <a:lnTo>
                    <a:pt x="5450471" y="1113599"/>
                  </a:lnTo>
                  <a:lnTo>
                    <a:pt x="5450471" y="1102588"/>
                  </a:lnTo>
                  <a:lnTo>
                    <a:pt x="57404" y="1102588"/>
                  </a:lnTo>
                  <a:lnTo>
                    <a:pt x="57404" y="837984"/>
                  </a:lnTo>
                  <a:lnTo>
                    <a:pt x="5450471" y="837984"/>
                  </a:lnTo>
                  <a:lnTo>
                    <a:pt x="5450471" y="826985"/>
                  </a:lnTo>
                  <a:lnTo>
                    <a:pt x="57404" y="826985"/>
                  </a:lnTo>
                  <a:lnTo>
                    <a:pt x="57404" y="562521"/>
                  </a:lnTo>
                  <a:lnTo>
                    <a:pt x="5450471" y="562521"/>
                  </a:lnTo>
                  <a:lnTo>
                    <a:pt x="5450471" y="551078"/>
                  </a:lnTo>
                  <a:lnTo>
                    <a:pt x="57404" y="551078"/>
                  </a:lnTo>
                  <a:lnTo>
                    <a:pt x="57404" y="286613"/>
                  </a:lnTo>
                  <a:lnTo>
                    <a:pt x="5450471" y="286613"/>
                  </a:lnTo>
                  <a:lnTo>
                    <a:pt x="5450471" y="275615"/>
                  </a:lnTo>
                  <a:lnTo>
                    <a:pt x="57404" y="275615"/>
                  </a:lnTo>
                  <a:lnTo>
                    <a:pt x="57404" y="11010"/>
                  </a:lnTo>
                  <a:lnTo>
                    <a:pt x="5450471" y="11010"/>
                  </a:lnTo>
                  <a:lnTo>
                    <a:pt x="5450471" y="0"/>
                  </a:lnTo>
                  <a:lnTo>
                    <a:pt x="52247" y="0"/>
                  </a:lnTo>
                  <a:lnTo>
                    <a:pt x="0" y="0"/>
                  </a:lnTo>
                  <a:lnTo>
                    <a:pt x="0" y="11010"/>
                  </a:lnTo>
                  <a:lnTo>
                    <a:pt x="46951" y="11010"/>
                  </a:lnTo>
                  <a:lnTo>
                    <a:pt x="46951" y="275615"/>
                  </a:lnTo>
                  <a:lnTo>
                    <a:pt x="0" y="275615"/>
                  </a:lnTo>
                  <a:lnTo>
                    <a:pt x="0" y="286613"/>
                  </a:lnTo>
                  <a:lnTo>
                    <a:pt x="46951" y="286613"/>
                  </a:lnTo>
                  <a:lnTo>
                    <a:pt x="46951" y="551078"/>
                  </a:lnTo>
                  <a:lnTo>
                    <a:pt x="0" y="551078"/>
                  </a:lnTo>
                  <a:lnTo>
                    <a:pt x="0" y="562521"/>
                  </a:lnTo>
                  <a:lnTo>
                    <a:pt x="46951" y="562521"/>
                  </a:lnTo>
                  <a:lnTo>
                    <a:pt x="46951" y="826985"/>
                  </a:lnTo>
                  <a:lnTo>
                    <a:pt x="0" y="826985"/>
                  </a:lnTo>
                  <a:lnTo>
                    <a:pt x="0" y="837984"/>
                  </a:lnTo>
                  <a:lnTo>
                    <a:pt x="46951" y="837984"/>
                  </a:lnTo>
                  <a:lnTo>
                    <a:pt x="46951" y="1102588"/>
                  </a:lnTo>
                  <a:lnTo>
                    <a:pt x="0" y="1102588"/>
                  </a:lnTo>
                  <a:lnTo>
                    <a:pt x="0" y="1113599"/>
                  </a:lnTo>
                  <a:lnTo>
                    <a:pt x="46951" y="1113599"/>
                  </a:lnTo>
                  <a:lnTo>
                    <a:pt x="46951" y="1378496"/>
                  </a:lnTo>
                  <a:lnTo>
                    <a:pt x="0" y="1378496"/>
                  </a:lnTo>
                  <a:lnTo>
                    <a:pt x="0" y="1389507"/>
                  </a:lnTo>
                  <a:lnTo>
                    <a:pt x="46951" y="1389507"/>
                  </a:lnTo>
                  <a:lnTo>
                    <a:pt x="46951" y="1653959"/>
                  </a:lnTo>
                  <a:lnTo>
                    <a:pt x="0" y="1653959"/>
                  </a:lnTo>
                  <a:lnTo>
                    <a:pt x="0" y="1664970"/>
                  </a:lnTo>
                  <a:lnTo>
                    <a:pt x="46951" y="1664970"/>
                  </a:lnTo>
                  <a:lnTo>
                    <a:pt x="46951" y="1929866"/>
                  </a:lnTo>
                  <a:lnTo>
                    <a:pt x="0" y="1929866"/>
                  </a:lnTo>
                  <a:lnTo>
                    <a:pt x="0" y="1940864"/>
                  </a:lnTo>
                  <a:lnTo>
                    <a:pt x="46951" y="1940864"/>
                  </a:lnTo>
                  <a:lnTo>
                    <a:pt x="46951" y="2205469"/>
                  </a:lnTo>
                  <a:lnTo>
                    <a:pt x="0" y="2205469"/>
                  </a:lnTo>
                  <a:lnTo>
                    <a:pt x="0" y="2216480"/>
                  </a:lnTo>
                  <a:lnTo>
                    <a:pt x="46951" y="2216480"/>
                  </a:lnTo>
                  <a:lnTo>
                    <a:pt x="46951" y="2480932"/>
                  </a:lnTo>
                  <a:lnTo>
                    <a:pt x="0" y="2480932"/>
                  </a:lnTo>
                  <a:lnTo>
                    <a:pt x="0" y="2491943"/>
                  </a:lnTo>
                  <a:lnTo>
                    <a:pt x="46951" y="2491943"/>
                  </a:lnTo>
                  <a:lnTo>
                    <a:pt x="46951" y="2541841"/>
                  </a:lnTo>
                  <a:lnTo>
                    <a:pt x="57404" y="2541841"/>
                  </a:lnTo>
                  <a:lnTo>
                    <a:pt x="57404" y="2491943"/>
                  </a:lnTo>
                  <a:lnTo>
                    <a:pt x="821245" y="2491943"/>
                  </a:lnTo>
                  <a:lnTo>
                    <a:pt x="821245" y="2541841"/>
                  </a:lnTo>
                  <a:lnTo>
                    <a:pt x="831697" y="2541841"/>
                  </a:lnTo>
                  <a:lnTo>
                    <a:pt x="831697" y="2491943"/>
                  </a:lnTo>
                  <a:lnTo>
                    <a:pt x="1584960" y="2491943"/>
                  </a:lnTo>
                  <a:lnTo>
                    <a:pt x="1584960" y="2541841"/>
                  </a:lnTo>
                  <a:lnTo>
                    <a:pt x="1595412" y="2541841"/>
                  </a:lnTo>
                  <a:lnTo>
                    <a:pt x="1595412" y="2491943"/>
                  </a:lnTo>
                  <a:lnTo>
                    <a:pt x="2358847" y="2491943"/>
                  </a:lnTo>
                  <a:lnTo>
                    <a:pt x="2358847" y="2541841"/>
                  </a:lnTo>
                  <a:lnTo>
                    <a:pt x="2369286" y="2541841"/>
                  </a:lnTo>
                  <a:lnTo>
                    <a:pt x="2369286" y="2491943"/>
                  </a:lnTo>
                  <a:lnTo>
                    <a:pt x="3133140" y="2491943"/>
                  </a:lnTo>
                  <a:lnTo>
                    <a:pt x="3133140" y="2541841"/>
                  </a:lnTo>
                  <a:lnTo>
                    <a:pt x="3143593" y="2541841"/>
                  </a:lnTo>
                  <a:lnTo>
                    <a:pt x="3143593" y="2491943"/>
                  </a:lnTo>
                  <a:lnTo>
                    <a:pt x="3896855" y="2491943"/>
                  </a:lnTo>
                  <a:lnTo>
                    <a:pt x="3896855" y="2541841"/>
                  </a:lnTo>
                  <a:lnTo>
                    <a:pt x="3907307" y="2541841"/>
                  </a:lnTo>
                  <a:lnTo>
                    <a:pt x="3907307" y="2491943"/>
                  </a:lnTo>
                  <a:lnTo>
                    <a:pt x="4671149" y="2491943"/>
                  </a:lnTo>
                  <a:lnTo>
                    <a:pt x="4671149" y="2541841"/>
                  </a:lnTo>
                  <a:lnTo>
                    <a:pt x="4681601" y="2541841"/>
                  </a:lnTo>
                  <a:lnTo>
                    <a:pt x="4681601" y="2491943"/>
                  </a:lnTo>
                  <a:lnTo>
                    <a:pt x="5445315" y="2491943"/>
                  </a:lnTo>
                  <a:lnTo>
                    <a:pt x="5445315" y="2541841"/>
                  </a:lnTo>
                  <a:lnTo>
                    <a:pt x="5455755" y="2541841"/>
                  </a:lnTo>
                  <a:lnTo>
                    <a:pt x="5455755" y="2486507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829688" y="2166097"/>
              <a:ext cx="4656455" cy="199390"/>
            </a:xfrm>
            <a:custGeom>
              <a:avLst/>
              <a:gdLst/>
              <a:ahLst/>
              <a:cxnLst/>
              <a:rect l="l" t="t" r="r" b="b"/>
              <a:pathLst>
                <a:path w="4656455" h="199389">
                  <a:moveTo>
                    <a:pt x="4648440" y="0"/>
                  </a:moveTo>
                  <a:lnTo>
                    <a:pt x="4639106" y="0"/>
                  </a:lnTo>
                  <a:lnTo>
                    <a:pt x="3865086" y="33020"/>
                  </a:lnTo>
                  <a:lnTo>
                    <a:pt x="3101374" y="66040"/>
                  </a:lnTo>
                  <a:lnTo>
                    <a:pt x="2327911" y="99061"/>
                  </a:lnTo>
                  <a:lnTo>
                    <a:pt x="1552916" y="121074"/>
                  </a:lnTo>
                  <a:lnTo>
                    <a:pt x="779453" y="154095"/>
                  </a:lnTo>
                  <a:lnTo>
                    <a:pt x="15603" y="165395"/>
                  </a:lnTo>
                  <a:lnTo>
                    <a:pt x="7244" y="165835"/>
                  </a:lnTo>
                  <a:lnTo>
                    <a:pt x="0" y="173467"/>
                  </a:lnTo>
                  <a:lnTo>
                    <a:pt x="0" y="182272"/>
                  </a:lnTo>
                  <a:lnTo>
                    <a:pt x="696" y="191518"/>
                  </a:lnTo>
                  <a:lnTo>
                    <a:pt x="7940" y="199149"/>
                  </a:lnTo>
                  <a:lnTo>
                    <a:pt x="16299" y="198415"/>
                  </a:lnTo>
                  <a:lnTo>
                    <a:pt x="780150" y="187409"/>
                  </a:lnTo>
                  <a:lnTo>
                    <a:pt x="1554309" y="154095"/>
                  </a:lnTo>
                  <a:lnTo>
                    <a:pt x="2328608" y="132081"/>
                  </a:lnTo>
                  <a:lnTo>
                    <a:pt x="3102350" y="99061"/>
                  </a:lnTo>
                  <a:lnTo>
                    <a:pt x="3866200" y="66040"/>
                  </a:lnTo>
                  <a:lnTo>
                    <a:pt x="4640499" y="33020"/>
                  </a:lnTo>
                  <a:lnTo>
                    <a:pt x="4649554" y="33020"/>
                  </a:lnTo>
                  <a:lnTo>
                    <a:pt x="4656102" y="25242"/>
                  </a:lnTo>
                  <a:lnTo>
                    <a:pt x="4655405" y="15703"/>
                  </a:lnTo>
                  <a:lnTo>
                    <a:pt x="4655405" y="6604"/>
                  </a:lnTo>
                  <a:lnTo>
                    <a:pt x="464844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829688" y="2166097"/>
              <a:ext cx="4656455" cy="199390"/>
            </a:xfrm>
            <a:custGeom>
              <a:avLst/>
              <a:gdLst/>
              <a:ahLst/>
              <a:cxnLst/>
              <a:rect l="l" t="t" r="r" b="b"/>
              <a:pathLst>
                <a:path w="4656455" h="199389">
                  <a:moveTo>
                    <a:pt x="15603" y="165395"/>
                  </a:moveTo>
                  <a:lnTo>
                    <a:pt x="779453" y="154095"/>
                  </a:lnTo>
                  <a:lnTo>
                    <a:pt x="1552916" y="121074"/>
                  </a:lnTo>
                  <a:lnTo>
                    <a:pt x="2327911" y="99061"/>
                  </a:lnTo>
                  <a:lnTo>
                    <a:pt x="3101374" y="66040"/>
                  </a:lnTo>
                  <a:lnTo>
                    <a:pt x="3865086" y="33020"/>
                  </a:lnTo>
                  <a:lnTo>
                    <a:pt x="4639106" y="0"/>
                  </a:lnTo>
                  <a:lnTo>
                    <a:pt x="4648440" y="0"/>
                  </a:lnTo>
                  <a:lnTo>
                    <a:pt x="4655405" y="6604"/>
                  </a:lnTo>
                  <a:lnTo>
                    <a:pt x="4655405" y="15703"/>
                  </a:lnTo>
                  <a:lnTo>
                    <a:pt x="4656102" y="25242"/>
                  </a:lnTo>
                  <a:lnTo>
                    <a:pt x="4649554" y="33020"/>
                  </a:lnTo>
                  <a:lnTo>
                    <a:pt x="4640499" y="33020"/>
                  </a:lnTo>
                  <a:lnTo>
                    <a:pt x="3866200" y="66040"/>
                  </a:lnTo>
                  <a:lnTo>
                    <a:pt x="3102350" y="99061"/>
                  </a:lnTo>
                  <a:lnTo>
                    <a:pt x="2328608" y="132081"/>
                  </a:lnTo>
                  <a:lnTo>
                    <a:pt x="1554309" y="154095"/>
                  </a:lnTo>
                  <a:lnTo>
                    <a:pt x="780150" y="187409"/>
                  </a:lnTo>
                  <a:lnTo>
                    <a:pt x="16299" y="198415"/>
                  </a:lnTo>
                  <a:lnTo>
                    <a:pt x="7940" y="199149"/>
                  </a:lnTo>
                  <a:lnTo>
                    <a:pt x="696" y="191518"/>
                  </a:lnTo>
                  <a:lnTo>
                    <a:pt x="0" y="182272"/>
                  </a:lnTo>
                  <a:lnTo>
                    <a:pt x="0" y="173467"/>
                  </a:lnTo>
                  <a:lnTo>
                    <a:pt x="7244" y="165835"/>
                  </a:lnTo>
                  <a:lnTo>
                    <a:pt x="15603" y="165395"/>
                  </a:lnTo>
                  <a:close/>
                </a:path>
              </a:pathLst>
            </a:custGeom>
            <a:ln w="1100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829688" y="2541062"/>
              <a:ext cx="4655820" cy="45085"/>
            </a:xfrm>
            <a:custGeom>
              <a:avLst/>
              <a:gdLst/>
              <a:ahLst/>
              <a:cxnLst/>
              <a:rect l="l" t="t" r="r" b="b"/>
              <a:pathLst>
                <a:path w="4655820" h="45085">
                  <a:moveTo>
                    <a:pt x="4648718" y="0"/>
                  </a:moveTo>
                  <a:lnTo>
                    <a:pt x="779453" y="0"/>
                  </a:lnTo>
                  <a:lnTo>
                    <a:pt x="15603" y="11006"/>
                  </a:lnTo>
                  <a:lnTo>
                    <a:pt x="7244" y="11740"/>
                  </a:lnTo>
                  <a:lnTo>
                    <a:pt x="0" y="19078"/>
                  </a:lnTo>
                  <a:lnTo>
                    <a:pt x="0" y="28177"/>
                  </a:lnTo>
                  <a:lnTo>
                    <a:pt x="696" y="36982"/>
                  </a:lnTo>
                  <a:lnTo>
                    <a:pt x="7940" y="44761"/>
                  </a:lnTo>
                  <a:lnTo>
                    <a:pt x="16299" y="44027"/>
                  </a:lnTo>
                  <a:lnTo>
                    <a:pt x="780150" y="33020"/>
                  </a:lnTo>
                  <a:lnTo>
                    <a:pt x="4648718" y="33020"/>
                  </a:lnTo>
                  <a:lnTo>
                    <a:pt x="4655405" y="25976"/>
                  </a:lnTo>
                  <a:lnTo>
                    <a:pt x="4655405" y="7337"/>
                  </a:lnTo>
                  <a:lnTo>
                    <a:pt x="4648718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829688" y="2541062"/>
              <a:ext cx="4655820" cy="45085"/>
            </a:xfrm>
            <a:custGeom>
              <a:avLst/>
              <a:gdLst/>
              <a:ahLst/>
              <a:cxnLst/>
              <a:rect l="l" t="t" r="r" b="b"/>
              <a:pathLst>
                <a:path w="4655820" h="45085">
                  <a:moveTo>
                    <a:pt x="15603" y="11006"/>
                  </a:moveTo>
                  <a:lnTo>
                    <a:pt x="779453" y="0"/>
                  </a:lnTo>
                  <a:lnTo>
                    <a:pt x="1553613" y="0"/>
                  </a:lnTo>
                  <a:lnTo>
                    <a:pt x="2327911" y="0"/>
                  </a:lnTo>
                  <a:lnTo>
                    <a:pt x="3102071" y="0"/>
                  </a:lnTo>
                  <a:lnTo>
                    <a:pt x="3865504" y="0"/>
                  </a:lnTo>
                  <a:lnTo>
                    <a:pt x="4639802" y="0"/>
                  </a:lnTo>
                  <a:lnTo>
                    <a:pt x="4648718" y="0"/>
                  </a:lnTo>
                  <a:lnTo>
                    <a:pt x="4655405" y="7337"/>
                  </a:lnTo>
                  <a:lnTo>
                    <a:pt x="4655405" y="16436"/>
                  </a:lnTo>
                  <a:lnTo>
                    <a:pt x="4655405" y="25976"/>
                  </a:lnTo>
                  <a:lnTo>
                    <a:pt x="4648718" y="33020"/>
                  </a:lnTo>
                  <a:lnTo>
                    <a:pt x="780150" y="33020"/>
                  </a:lnTo>
                  <a:lnTo>
                    <a:pt x="16299" y="44027"/>
                  </a:lnTo>
                  <a:lnTo>
                    <a:pt x="7940" y="44761"/>
                  </a:lnTo>
                  <a:lnTo>
                    <a:pt x="696" y="36982"/>
                  </a:lnTo>
                  <a:lnTo>
                    <a:pt x="0" y="28177"/>
                  </a:lnTo>
                  <a:lnTo>
                    <a:pt x="0" y="19078"/>
                  </a:lnTo>
                  <a:lnTo>
                    <a:pt x="7244" y="11740"/>
                  </a:lnTo>
                  <a:lnTo>
                    <a:pt x="15603" y="11006"/>
                  </a:lnTo>
                  <a:close/>
                </a:path>
              </a:pathLst>
            </a:custGeom>
            <a:ln w="11006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829688" y="2496595"/>
              <a:ext cx="4656455" cy="188595"/>
            </a:xfrm>
            <a:custGeom>
              <a:avLst/>
              <a:gdLst/>
              <a:ahLst/>
              <a:cxnLst/>
              <a:rect l="l" t="t" r="r" b="b"/>
              <a:pathLst>
                <a:path w="4656455" h="188594">
                  <a:moveTo>
                    <a:pt x="4648440" y="0"/>
                  </a:moveTo>
                  <a:lnTo>
                    <a:pt x="4639106" y="0"/>
                  </a:lnTo>
                  <a:lnTo>
                    <a:pt x="3101374" y="66481"/>
                  </a:lnTo>
                  <a:lnTo>
                    <a:pt x="2327911" y="99501"/>
                  </a:lnTo>
                  <a:lnTo>
                    <a:pt x="779453" y="143528"/>
                  </a:lnTo>
                  <a:lnTo>
                    <a:pt x="15603" y="154535"/>
                  </a:lnTo>
                  <a:lnTo>
                    <a:pt x="7244" y="155269"/>
                  </a:lnTo>
                  <a:lnTo>
                    <a:pt x="0" y="162900"/>
                  </a:lnTo>
                  <a:lnTo>
                    <a:pt x="0" y="171706"/>
                  </a:lnTo>
                  <a:lnTo>
                    <a:pt x="696" y="180951"/>
                  </a:lnTo>
                  <a:lnTo>
                    <a:pt x="7940" y="188289"/>
                  </a:lnTo>
                  <a:lnTo>
                    <a:pt x="16299" y="187555"/>
                  </a:lnTo>
                  <a:lnTo>
                    <a:pt x="780150" y="176549"/>
                  </a:lnTo>
                  <a:lnTo>
                    <a:pt x="2328608" y="132521"/>
                  </a:lnTo>
                  <a:lnTo>
                    <a:pt x="3102350" y="99501"/>
                  </a:lnTo>
                  <a:lnTo>
                    <a:pt x="3866200" y="66481"/>
                  </a:lnTo>
                  <a:lnTo>
                    <a:pt x="4640499" y="33460"/>
                  </a:lnTo>
                  <a:lnTo>
                    <a:pt x="4649554" y="33460"/>
                  </a:lnTo>
                  <a:lnTo>
                    <a:pt x="4656102" y="25682"/>
                  </a:lnTo>
                  <a:lnTo>
                    <a:pt x="4655405" y="16143"/>
                  </a:lnTo>
                  <a:lnTo>
                    <a:pt x="4655405" y="7044"/>
                  </a:lnTo>
                  <a:lnTo>
                    <a:pt x="4648440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29688" y="2496595"/>
              <a:ext cx="4656455" cy="188595"/>
            </a:xfrm>
            <a:custGeom>
              <a:avLst/>
              <a:gdLst/>
              <a:ahLst/>
              <a:cxnLst/>
              <a:rect l="l" t="t" r="r" b="b"/>
              <a:pathLst>
                <a:path w="4656455" h="188594">
                  <a:moveTo>
                    <a:pt x="15603" y="154535"/>
                  </a:moveTo>
                  <a:lnTo>
                    <a:pt x="779453" y="143528"/>
                  </a:lnTo>
                  <a:lnTo>
                    <a:pt x="1553613" y="121515"/>
                  </a:lnTo>
                  <a:lnTo>
                    <a:pt x="2327911" y="99501"/>
                  </a:lnTo>
                  <a:lnTo>
                    <a:pt x="3101374" y="66481"/>
                  </a:lnTo>
                  <a:lnTo>
                    <a:pt x="3865086" y="33460"/>
                  </a:lnTo>
                  <a:lnTo>
                    <a:pt x="4639106" y="0"/>
                  </a:lnTo>
                  <a:lnTo>
                    <a:pt x="4648440" y="0"/>
                  </a:lnTo>
                  <a:lnTo>
                    <a:pt x="4655405" y="7044"/>
                  </a:lnTo>
                  <a:lnTo>
                    <a:pt x="4655405" y="16143"/>
                  </a:lnTo>
                  <a:lnTo>
                    <a:pt x="4656102" y="25682"/>
                  </a:lnTo>
                  <a:lnTo>
                    <a:pt x="4649554" y="33460"/>
                  </a:lnTo>
                  <a:lnTo>
                    <a:pt x="4640499" y="33460"/>
                  </a:lnTo>
                  <a:lnTo>
                    <a:pt x="3866200" y="66481"/>
                  </a:lnTo>
                  <a:lnTo>
                    <a:pt x="3102350" y="99501"/>
                  </a:lnTo>
                  <a:lnTo>
                    <a:pt x="2328608" y="132521"/>
                  </a:lnTo>
                  <a:lnTo>
                    <a:pt x="1554309" y="154535"/>
                  </a:lnTo>
                  <a:lnTo>
                    <a:pt x="780150" y="176549"/>
                  </a:lnTo>
                  <a:lnTo>
                    <a:pt x="16299" y="187555"/>
                  </a:lnTo>
                  <a:lnTo>
                    <a:pt x="7940" y="188289"/>
                  </a:lnTo>
                  <a:lnTo>
                    <a:pt x="696" y="180951"/>
                  </a:lnTo>
                  <a:lnTo>
                    <a:pt x="0" y="171706"/>
                  </a:lnTo>
                  <a:lnTo>
                    <a:pt x="0" y="162900"/>
                  </a:lnTo>
                  <a:lnTo>
                    <a:pt x="7244" y="155269"/>
                  </a:lnTo>
                  <a:lnTo>
                    <a:pt x="15603" y="154535"/>
                  </a:lnTo>
                  <a:close/>
                </a:path>
              </a:pathLst>
            </a:custGeom>
            <a:ln w="1100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29688" y="2629117"/>
              <a:ext cx="4656455" cy="187960"/>
            </a:xfrm>
            <a:custGeom>
              <a:avLst/>
              <a:gdLst/>
              <a:ahLst/>
              <a:cxnLst/>
              <a:rect l="l" t="t" r="r" b="b"/>
              <a:pathLst>
                <a:path w="4656455" h="187960">
                  <a:moveTo>
                    <a:pt x="4647743" y="0"/>
                  </a:moveTo>
                  <a:lnTo>
                    <a:pt x="4639106" y="733"/>
                  </a:lnTo>
                  <a:lnTo>
                    <a:pt x="3865504" y="44027"/>
                  </a:lnTo>
                  <a:lnTo>
                    <a:pt x="3101374" y="66040"/>
                  </a:lnTo>
                  <a:lnTo>
                    <a:pt x="2327215" y="99795"/>
                  </a:lnTo>
                  <a:lnTo>
                    <a:pt x="1553613" y="143381"/>
                  </a:lnTo>
                  <a:lnTo>
                    <a:pt x="780150" y="154388"/>
                  </a:lnTo>
                  <a:lnTo>
                    <a:pt x="16299" y="143381"/>
                  </a:lnTo>
                  <a:lnTo>
                    <a:pt x="7940" y="143381"/>
                  </a:lnTo>
                  <a:lnTo>
                    <a:pt x="696" y="150719"/>
                  </a:lnTo>
                  <a:lnTo>
                    <a:pt x="0" y="159965"/>
                  </a:lnTo>
                  <a:lnTo>
                    <a:pt x="0" y="168771"/>
                  </a:lnTo>
                  <a:lnTo>
                    <a:pt x="7244" y="176402"/>
                  </a:lnTo>
                  <a:lnTo>
                    <a:pt x="779453" y="187409"/>
                  </a:lnTo>
                  <a:lnTo>
                    <a:pt x="1554309" y="176402"/>
                  </a:lnTo>
                  <a:lnTo>
                    <a:pt x="2329165" y="132375"/>
                  </a:lnTo>
                  <a:lnTo>
                    <a:pt x="3102350" y="99354"/>
                  </a:lnTo>
                  <a:lnTo>
                    <a:pt x="3866200" y="77047"/>
                  </a:lnTo>
                  <a:lnTo>
                    <a:pt x="4641196" y="33020"/>
                  </a:lnTo>
                  <a:lnTo>
                    <a:pt x="4649554" y="33020"/>
                  </a:lnTo>
                  <a:lnTo>
                    <a:pt x="4656102" y="24948"/>
                  </a:lnTo>
                  <a:lnTo>
                    <a:pt x="4655405" y="15703"/>
                  </a:lnTo>
                  <a:lnTo>
                    <a:pt x="4655405" y="6897"/>
                  </a:lnTo>
                  <a:lnTo>
                    <a:pt x="4647743" y="0"/>
                  </a:lnTo>
                  <a:close/>
                </a:path>
              </a:pathLst>
            </a:custGeom>
            <a:solidFill>
              <a:srgbClr val="7C5F9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829688" y="2629117"/>
              <a:ext cx="4656455" cy="187960"/>
            </a:xfrm>
            <a:custGeom>
              <a:avLst/>
              <a:gdLst/>
              <a:ahLst/>
              <a:cxnLst/>
              <a:rect l="l" t="t" r="r" b="b"/>
              <a:pathLst>
                <a:path w="4656455" h="187960">
                  <a:moveTo>
                    <a:pt x="16299" y="143381"/>
                  </a:moveTo>
                  <a:lnTo>
                    <a:pt x="780150" y="154388"/>
                  </a:lnTo>
                  <a:lnTo>
                    <a:pt x="1553613" y="143381"/>
                  </a:lnTo>
                  <a:lnTo>
                    <a:pt x="2327215" y="99795"/>
                  </a:lnTo>
                  <a:lnTo>
                    <a:pt x="3101374" y="66040"/>
                  </a:lnTo>
                  <a:lnTo>
                    <a:pt x="3865504" y="44027"/>
                  </a:lnTo>
                  <a:lnTo>
                    <a:pt x="4639106" y="733"/>
                  </a:lnTo>
                  <a:lnTo>
                    <a:pt x="4647743" y="0"/>
                  </a:lnTo>
                  <a:lnTo>
                    <a:pt x="4655405" y="6897"/>
                  </a:lnTo>
                  <a:lnTo>
                    <a:pt x="4655405" y="15703"/>
                  </a:lnTo>
                  <a:lnTo>
                    <a:pt x="4656102" y="24948"/>
                  </a:lnTo>
                  <a:lnTo>
                    <a:pt x="4649554" y="33020"/>
                  </a:lnTo>
                  <a:lnTo>
                    <a:pt x="4641196" y="33020"/>
                  </a:lnTo>
                  <a:lnTo>
                    <a:pt x="3866200" y="77047"/>
                  </a:lnTo>
                  <a:lnTo>
                    <a:pt x="3102350" y="99354"/>
                  </a:lnTo>
                  <a:lnTo>
                    <a:pt x="2329165" y="132375"/>
                  </a:lnTo>
                  <a:lnTo>
                    <a:pt x="1554309" y="176402"/>
                  </a:lnTo>
                  <a:lnTo>
                    <a:pt x="779453" y="187409"/>
                  </a:lnTo>
                  <a:lnTo>
                    <a:pt x="15603" y="176402"/>
                  </a:lnTo>
                  <a:lnTo>
                    <a:pt x="7244" y="176402"/>
                  </a:lnTo>
                  <a:lnTo>
                    <a:pt x="0" y="168771"/>
                  </a:lnTo>
                  <a:lnTo>
                    <a:pt x="0" y="159965"/>
                  </a:lnTo>
                  <a:lnTo>
                    <a:pt x="696" y="150719"/>
                  </a:lnTo>
                  <a:lnTo>
                    <a:pt x="7940" y="143381"/>
                  </a:lnTo>
                  <a:lnTo>
                    <a:pt x="16299" y="143381"/>
                  </a:lnTo>
                  <a:close/>
                </a:path>
              </a:pathLst>
            </a:custGeom>
            <a:ln w="1100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829688" y="699954"/>
              <a:ext cx="4655820" cy="1841500"/>
            </a:xfrm>
            <a:custGeom>
              <a:avLst/>
              <a:gdLst/>
              <a:ahLst/>
              <a:cxnLst/>
              <a:rect l="l" t="t" r="r" b="b"/>
              <a:pathLst>
                <a:path w="4655820" h="1841500">
                  <a:moveTo>
                    <a:pt x="1550780" y="1752704"/>
                  </a:moveTo>
                  <a:lnTo>
                    <a:pt x="779453" y="1785633"/>
                  </a:lnTo>
                  <a:lnTo>
                    <a:pt x="15603" y="1807647"/>
                  </a:lnTo>
                  <a:lnTo>
                    <a:pt x="7244" y="1808381"/>
                  </a:lnTo>
                  <a:lnTo>
                    <a:pt x="0" y="1816159"/>
                  </a:lnTo>
                  <a:lnTo>
                    <a:pt x="0" y="1824964"/>
                  </a:lnTo>
                  <a:lnTo>
                    <a:pt x="696" y="1834063"/>
                  </a:lnTo>
                  <a:lnTo>
                    <a:pt x="7940" y="1841401"/>
                  </a:lnTo>
                  <a:lnTo>
                    <a:pt x="780150" y="1818654"/>
                  </a:lnTo>
                  <a:lnTo>
                    <a:pt x="1554309" y="1785633"/>
                  </a:lnTo>
                  <a:lnTo>
                    <a:pt x="1558210" y="1785633"/>
                  </a:lnTo>
                  <a:lnTo>
                    <a:pt x="1560300" y="1784606"/>
                  </a:lnTo>
                  <a:lnTo>
                    <a:pt x="1627254" y="1754081"/>
                  </a:lnTo>
                  <a:lnTo>
                    <a:pt x="1547761" y="1754081"/>
                  </a:lnTo>
                  <a:lnTo>
                    <a:pt x="1550780" y="1752704"/>
                  </a:lnTo>
                  <a:close/>
                </a:path>
                <a:path w="4655820" h="1841500">
                  <a:moveTo>
                    <a:pt x="1552916" y="1752613"/>
                  </a:moveTo>
                  <a:lnTo>
                    <a:pt x="1550780" y="1752704"/>
                  </a:lnTo>
                  <a:lnTo>
                    <a:pt x="1547761" y="1754081"/>
                  </a:lnTo>
                  <a:lnTo>
                    <a:pt x="1552916" y="1752613"/>
                  </a:lnTo>
                  <a:close/>
                </a:path>
                <a:path w="4655820" h="1841500">
                  <a:moveTo>
                    <a:pt x="1630473" y="1752613"/>
                  </a:moveTo>
                  <a:lnTo>
                    <a:pt x="1552916" y="1752613"/>
                  </a:lnTo>
                  <a:lnTo>
                    <a:pt x="1547761" y="1754081"/>
                  </a:lnTo>
                  <a:lnTo>
                    <a:pt x="1627254" y="1754081"/>
                  </a:lnTo>
                  <a:lnTo>
                    <a:pt x="1630473" y="1752613"/>
                  </a:lnTo>
                  <a:close/>
                </a:path>
                <a:path w="4655820" h="1841500">
                  <a:moveTo>
                    <a:pt x="4642798" y="0"/>
                  </a:moveTo>
                  <a:lnTo>
                    <a:pt x="4636894" y="165"/>
                  </a:lnTo>
                  <a:lnTo>
                    <a:pt x="4631305" y="2971"/>
                  </a:lnTo>
                  <a:lnTo>
                    <a:pt x="3858538" y="575619"/>
                  </a:lnTo>
                  <a:lnTo>
                    <a:pt x="3096220" y="1037904"/>
                  </a:lnTo>
                  <a:lnTo>
                    <a:pt x="2321921" y="1401129"/>
                  </a:lnTo>
                  <a:lnTo>
                    <a:pt x="1550780" y="1752704"/>
                  </a:lnTo>
                  <a:lnTo>
                    <a:pt x="1552916" y="1752613"/>
                  </a:lnTo>
                  <a:lnTo>
                    <a:pt x="1630473" y="1752613"/>
                  </a:lnTo>
                  <a:lnTo>
                    <a:pt x="2334459" y="1431655"/>
                  </a:lnTo>
                  <a:lnTo>
                    <a:pt x="3108340" y="1067696"/>
                  </a:lnTo>
                  <a:lnTo>
                    <a:pt x="3873584" y="603943"/>
                  </a:lnTo>
                  <a:lnTo>
                    <a:pt x="4648719" y="29681"/>
                  </a:lnTo>
                  <a:lnTo>
                    <a:pt x="4655580" y="19188"/>
                  </a:lnTo>
                  <a:lnTo>
                    <a:pt x="4655575" y="13006"/>
                  </a:lnTo>
                  <a:lnTo>
                    <a:pt x="4653037" y="6934"/>
                  </a:lnTo>
                  <a:lnTo>
                    <a:pt x="4648388" y="2311"/>
                  </a:lnTo>
                  <a:lnTo>
                    <a:pt x="4642798" y="0"/>
                  </a:lnTo>
                  <a:close/>
                </a:path>
              </a:pathLst>
            </a:custGeom>
            <a:solidFill>
              <a:srgbClr val="46AA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829688" y="699954"/>
              <a:ext cx="4655820" cy="1841500"/>
            </a:xfrm>
            <a:custGeom>
              <a:avLst/>
              <a:gdLst/>
              <a:ahLst/>
              <a:cxnLst/>
              <a:rect l="l" t="t" r="r" b="b"/>
              <a:pathLst>
                <a:path w="4655820" h="1841500">
                  <a:moveTo>
                    <a:pt x="15603" y="1807647"/>
                  </a:moveTo>
                  <a:lnTo>
                    <a:pt x="779453" y="1785633"/>
                  </a:lnTo>
                  <a:lnTo>
                    <a:pt x="1552916" y="1752613"/>
                  </a:lnTo>
                  <a:lnTo>
                    <a:pt x="1547761" y="1754081"/>
                  </a:lnTo>
                  <a:lnTo>
                    <a:pt x="2321921" y="1401129"/>
                  </a:lnTo>
                  <a:lnTo>
                    <a:pt x="3096220" y="1037904"/>
                  </a:lnTo>
                  <a:lnTo>
                    <a:pt x="3858538" y="575619"/>
                  </a:lnTo>
                  <a:lnTo>
                    <a:pt x="4631304" y="2971"/>
                  </a:lnTo>
                  <a:lnTo>
                    <a:pt x="4636894" y="165"/>
                  </a:lnTo>
                  <a:lnTo>
                    <a:pt x="4655580" y="19188"/>
                  </a:lnTo>
                  <a:lnTo>
                    <a:pt x="4653233" y="24930"/>
                  </a:lnTo>
                  <a:lnTo>
                    <a:pt x="3873584" y="603943"/>
                  </a:lnTo>
                  <a:lnTo>
                    <a:pt x="3108340" y="1067696"/>
                  </a:lnTo>
                  <a:lnTo>
                    <a:pt x="2334459" y="1431655"/>
                  </a:lnTo>
                  <a:lnTo>
                    <a:pt x="1560300" y="1784606"/>
                  </a:lnTo>
                  <a:lnTo>
                    <a:pt x="1558210" y="1785633"/>
                  </a:lnTo>
                  <a:lnTo>
                    <a:pt x="1555981" y="1785633"/>
                  </a:lnTo>
                  <a:lnTo>
                    <a:pt x="1554309" y="1785633"/>
                  </a:lnTo>
                  <a:lnTo>
                    <a:pt x="780150" y="1818654"/>
                  </a:lnTo>
                  <a:lnTo>
                    <a:pt x="16299" y="1841108"/>
                  </a:lnTo>
                  <a:lnTo>
                    <a:pt x="7940" y="1841401"/>
                  </a:lnTo>
                  <a:lnTo>
                    <a:pt x="696" y="1834063"/>
                  </a:lnTo>
                  <a:lnTo>
                    <a:pt x="0" y="1824964"/>
                  </a:lnTo>
                  <a:lnTo>
                    <a:pt x="0" y="1816159"/>
                  </a:lnTo>
                  <a:lnTo>
                    <a:pt x="7244" y="1808381"/>
                  </a:lnTo>
                  <a:lnTo>
                    <a:pt x="15603" y="1807647"/>
                  </a:lnTo>
                  <a:close/>
                </a:path>
              </a:pathLst>
            </a:custGeom>
            <a:ln w="10931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67763" y="419248"/>
            <a:ext cx="769620" cy="283923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$9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$8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$7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$6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$5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$4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$3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$2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762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$1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kumimoji="0" sz="135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  <a:r>
              <a:rPr kumimoji="0" sz="135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$0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8109" y="3192669"/>
            <a:ext cx="30670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kumimoji="0" sz="135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79204" y="3192669"/>
            <a:ext cx="30670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4.26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50298" y="3192669"/>
            <a:ext cx="30670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4.50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21251" y="3192669"/>
            <a:ext cx="307340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5.50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92348" y="3192669"/>
            <a:ext cx="30797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6.73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63582" y="3192669"/>
            <a:ext cx="30670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7.97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834956" y="3192669"/>
            <a:ext cx="30670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9.20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3636857" y="3652245"/>
            <a:ext cx="314960" cy="44450"/>
            <a:chOff x="2112857" y="3439587"/>
            <a:chExt cx="314960" cy="44450"/>
          </a:xfrm>
        </p:grpSpPr>
        <p:sp>
          <p:nvSpPr>
            <p:cNvPr id="28" name="object 28"/>
            <p:cNvSpPr/>
            <p:nvPr/>
          </p:nvSpPr>
          <p:spPr>
            <a:xfrm>
              <a:off x="2118358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30" h="33020">
                  <a:moveTo>
                    <a:pt x="296874" y="0"/>
                  </a:moveTo>
                  <a:lnTo>
                    <a:pt x="15742" y="0"/>
                  </a:lnTo>
                  <a:lnTo>
                    <a:pt x="6965" y="0"/>
                  </a:lnTo>
                  <a:lnTo>
                    <a:pt x="0" y="7631"/>
                  </a:lnTo>
                  <a:lnTo>
                    <a:pt x="0" y="26416"/>
                  </a:lnTo>
                  <a:lnTo>
                    <a:pt x="6965" y="33020"/>
                  </a:lnTo>
                  <a:lnTo>
                    <a:pt x="296874" y="33020"/>
                  </a:lnTo>
                  <a:lnTo>
                    <a:pt x="303422" y="26416"/>
                  </a:lnTo>
                  <a:lnTo>
                    <a:pt x="303422" y="7631"/>
                  </a:lnTo>
                  <a:lnTo>
                    <a:pt x="296874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118358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30" h="33020">
                  <a:moveTo>
                    <a:pt x="15742" y="0"/>
                  </a:moveTo>
                  <a:lnTo>
                    <a:pt x="287819" y="0"/>
                  </a:lnTo>
                  <a:lnTo>
                    <a:pt x="296874" y="0"/>
                  </a:lnTo>
                  <a:lnTo>
                    <a:pt x="303422" y="7631"/>
                  </a:lnTo>
                  <a:lnTo>
                    <a:pt x="303422" y="16436"/>
                  </a:lnTo>
                  <a:lnTo>
                    <a:pt x="303422" y="26416"/>
                  </a:lnTo>
                  <a:lnTo>
                    <a:pt x="296874" y="33020"/>
                  </a:lnTo>
                  <a:lnTo>
                    <a:pt x="287819" y="33020"/>
                  </a:lnTo>
                  <a:lnTo>
                    <a:pt x="15742" y="33020"/>
                  </a:lnTo>
                  <a:lnTo>
                    <a:pt x="6965" y="33020"/>
                  </a:lnTo>
                  <a:lnTo>
                    <a:pt x="0" y="26416"/>
                  </a:lnTo>
                  <a:lnTo>
                    <a:pt x="0" y="16436"/>
                  </a:lnTo>
                  <a:lnTo>
                    <a:pt x="0" y="7631"/>
                  </a:lnTo>
                  <a:lnTo>
                    <a:pt x="6965" y="0"/>
                  </a:lnTo>
                  <a:lnTo>
                    <a:pt x="15742" y="0"/>
                  </a:lnTo>
                  <a:close/>
                </a:path>
              </a:pathLst>
            </a:custGeom>
            <a:ln w="110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64312" y="3536815"/>
            <a:ext cx="36004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Sales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4473847" y="3652245"/>
            <a:ext cx="314960" cy="44450"/>
            <a:chOff x="2949847" y="3439587"/>
            <a:chExt cx="314960" cy="44450"/>
          </a:xfrm>
        </p:grpSpPr>
        <p:sp>
          <p:nvSpPr>
            <p:cNvPr id="32" name="object 32"/>
            <p:cNvSpPr/>
            <p:nvPr/>
          </p:nvSpPr>
          <p:spPr>
            <a:xfrm>
              <a:off x="2955347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29" h="33020">
                  <a:moveTo>
                    <a:pt x="296735" y="0"/>
                  </a:moveTo>
                  <a:lnTo>
                    <a:pt x="15742" y="0"/>
                  </a:lnTo>
                  <a:lnTo>
                    <a:pt x="6965" y="0"/>
                  </a:lnTo>
                  <a:lnTo>
                    <a:pt x="0" y="7631"/>
                  </a:lnTo>
                  <a:lnTo>
                    <a:pt x="0" y="26416"/>
                  </a:lnTo>
                  <a:lnTo>
                    <a:pt x="6965" y="33020"/>
                  </a:lnTo>
                  <a:lnTo>
                    <a:pt x="296735" y="33020"/>
                  </a:lnTo>
                  <a:lnTo>
                    <a:pt x="303422" y="26416"/>
                  </a:lnTo>
                  <a:lnTo>
                    <a:pt x="303422" y="7631"/>
                  </a:lnTo>
                  <a:lnTo>
                    <a:pt x="296735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955347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29" h="33020">
                  <a:moveTo>
                    <a:pt x="15742" y="0"/>
                  </a:moveTo>
                  <a:lnTo>
                    <a:pt x="287680" y="0"/>
                  </a:lnTo>
                  <a:lnTo>
                    <a:pt x="296735" y="0"/>
                  </a:lnTo>
                  <a:lnTo>
                    <a:pt x="303422" y="7631"/>
                  </a:lnTo>
                  <a:lnTo>
                    <a:pt x="303422" y="16436"/>
                  </a:lnTo>
                  <a:lnTo>
                    <a:pt x="303422" y="26416"/>
                  </a:lnTo>
                  <a:lnTo>
                    <a:pt x="296735" y="33020"/>
                  </a:lnTo>
                  <a:lnTo>
                    <a:pt x="287680" y="33020"/>
                  </a:lnTo>
                  <a:lnTo>
                    <a:pt x="15742" y="33020"/>
                  </a:lnTo>
                  <a:lnTo>
                    <a:pt x="6965" y="33020"/>
                  </a:lnTo>
                  <a:lnTo>
                    <a:pt x="0" y="26416"/>
                  </a:lnTo>
                  <a:lnTo>
                    <a:pt x="0" y="16436"/>
                  </a:lnTo>
                  <a:lnTo>
                    <a:pt x="0" y="7631"/>
                  </a:lnTo>
                  <a:lnTo>
                    <a:pt x="6965" y="0"/>
                  </a:lnTo>
                  <a:lnTo>
                    <a:pt x="15742" y="0"/>
                  </a:lnTo>
                  <a:close/>
                </a:path>
              </a:pathLst>
            </a:custGeom>
            <a:ln w="11000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98373" y="3536815"/>
            <a:ext cx="861060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Cost of Sales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5823510" y="3652246"/>
            <a:ext cx="304165" cy="44450"/>
            <a:chOff x="4299507" y="3439588"/>
            <a:chExt cx="304165" cy="44450"/>
          </a:xfrm>
        </p:grpSpPr>
        <p:sp>
          <p:nvSpPr>
            <p:cNvPr id="36" name="object 36"/>
            <p:cNvSpPr/>
            <p:nvPr/>
          </p:nvSpPr>
          <p:spPr>
            <a:xfrm>
              <a:off x="4305007" y="3445088"/>
              <a:ext cx="293370" cy="33020"/>
            </a:xfrm>
            <a:custGeom>
              <a:avLst/>
              <a:gdLst/>
              <a:ahLst/>
              <a:cxnLst/>
              <a:rect l="l" t="t" r="r" b="b"/>
              <a:pathLst>
                <a:path w="293370" h="33020">
                  <a:moveTo>
                    <a:pt x="286147" y="0"/>
                  </a:moveTo>
                  <a:lnTo>
                    <a:pt x="15603" y="0"/>
                  </a:lnTo>
                  <a:lnTo>
                    <a:pt x="6965" y="0"/>
                  </a:lnTo>
                  <a:lnTo>
                    <a:pt x="0" y="7631"/>
                  </a:lnTo>
                  <a:lnTo>
                    <a:pt x="0" y="26416"/>
                  </a:lnTo>
                  <a:lnTo>
                    <a:pt x="6965" y="33020"/>
                  </a:lnTo>
                  <a:lnTo>
                    <a:pt x="286147" y="33020"/>
                  </a:lnTo>
                  <a:lnTo>
                    <a:pt x="292834" y="26416"/>
                  </a:lnTo>
                  <a:lnTo>
                    <a:pt x="292834" y="7631"/>
                  </a:lnTo>
                  <a:lnTo>
                    <a:pt x="286147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305007" y="3445088"/>
              <a:ext cx="293370" cy="33020"/>
            </a:xfrm>
            <a:custGeom>
              <a:avLst/>
              <a:gdLst/>
              <a:ahLst/>
              <a:cxnLst/>
              <a:rect l="l" t="t" r="r" b="b"/>
              <a:pathLst>
                <a:path w="293370" h="33020">
                  <a:moveTo>
                    <a:pt x="15603" y="0"/>
                  </a:moveTo>
                  <a:lnTo>
                    <a:pt x="277231" y="0"/>
                  </a:lnTo>
                  <a:lnTo>
                    <a:pt x="286147" y="0"/>
                  </a:lnTo>
                  <a:lnTo>
                    <a:pt x="292834" y="7631"/>
                  </a:lnTo>
                  <a:lnTo>
                    <a:pt x="292834" y="16436"/>
                  </a:lnTo>
                  <a:lnTo>
                    <a:pt x="292834" y="26416"/>
                  </a:lnTo>
                  <a:lnTo>
                    <a:pt x="286147" y="33020"/>
                  </a:lnTo>
                  <a:lnTo>
                    <a:pt x="277231" y="33020"/>
                  </a:lnTo>
                  <a:lnTo>
                    <a:pt x="15603" y="33020"/>
                  </a:lnTo>
                  <a:lnTo>
                    <a:pt x="6965" y="33020"/>
                  </a:lnTo>
                  <a:lnTo>
                    <a:pt x="0" y="26416"/>
                  </a:lnTo>
                  <a:lnTo>
                    <a:pt x="0" y="16436"/>
                  </a:lnTo>
                  <a:lnTo>
                    <a:pt x="0" y="7631"/>
                  </a:lnTo>
                  <a:lnTo>
                    <a:pt x="6965" y="0"/>
                  </a:lnTo>
                  <a:lnTo>
                    <a:pt x="15603" y="0"/>
                  </a:lnTo>
                  <a:close/>
                </a:path>
              </a:pathLst>
            </a:custGeom>
            <a:ln w="10999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144553" y="3536815"/>
            <a:ext cx="929005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Gross</a:t>
            </a:r>
            <a:r>
              <a:rPr kumimoji="0" sz="1350" b="0" i="0" u="none" strike="noStrike" kern="120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Margin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7214820" y="3652245"/>
            <a:ext cx="314960" cy="44450"/>
            <a:chOff x="5690820" y="3439587"/>
            <a:chExt cx="314960" cy="44450"/>
          </a:xfrm>
        </p:grpSpPr>
        <p:sp>
          <p:nvSpPr>
            <p:cNvPr id="40" name="object 40"/>
            <p:cNvSpPr/>
            <p:nvPr/>
          </p:nvSpPr>
          <p:spPr>
            <a:xfrm>
              <a:off x="5696321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29" h="33020">
                  <a:moveTo>
                    <a:pt x="296735" y="0"/>
                  </a:moveTo>
                  <a:lnTo>
                    <a:pt x="15742" y="0"/>
                  </a:lnTo>
                  <a:lnTo>
                    <a:pt x="6965" y="0"/>
                  </a:lnTo>
                  <a:lnTo>
                    <a:pt x="0" y="7631"/>
                  </a:lnTo>
                  <a:lnTo>
                    <a:pt x="0" y="26416"/>
                  </a:lnTo>
                  <a:lnTo>
                    <a:pt x="6965" y="33020"/>
                  </a:lnTo>
                  <a:lnTo>
                    <a:pt x="296735" y="33020"/>
                  </a:lnTo>
                  <a:lnTo>
                    <a:pt x="303422" y="26416"/>
                  </a:lnTo>
                  <a:lnTo>
                    <a:pt x="303422" y="7631"/>
                  </a:lnTo>
                  <a:lnTo>
                    <a:pt x="296735" y="0"/>
                  </a:lnTo>
                  <a:close/>
                </a:path>
              </a:pathLst>
            </a:custGeom>
            <a:solidFill>
              <a:srgbClr val="7C5F9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696321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29" h="33020">
                  <a:moveTo>
                    <a:pt x="15742" y="0"/>
                  </a:moveTo>
                  <a:lnTo>
                    <a:pt x="287680" y="0"/>
                  </a:lnTo>
                  <a:lnTo>
                    <a:pt x="296735" y="0"/>
                  </a:lnTo>
                  <a:lnTo>
                    <a:pt x="303422" y="7631"/>
                  </a:lnTo>
                  <a:lnTo>
                    <a:pt x="303422" y="16436"/>
                  </a:lnTo>
                  <a:lnTo>
                    <a:pt x="303422" y="26416"/>
                  </a:lnTo>
                  <a:lnTo>
                    <a:pt x="296735" y="33020"/>
                  </a:lnTo>
                  <a:lnTo>
                    <a:pt x="287680" y="33020"/>
                  </a:lnTo>
                  <a:lnTo>
                    <a:pt x="15742" y="33020"/>
                  </a:lnTo>
                  <a:lnTo>
                    <a:pt x="6965" y="33020"/>
                  </a:lnTo>
                  <a:lnTo>
                    <a:pt x="0" y="26416"/>
                  </a:lnTo>
                  <a:lnTo>
                    <a:pt x="0" y="16436"/>
                  </a:lnTo>
                  <a:lnTo>
                    <a:pt x="0" y="7631"/>
                  </a:lnTo>
                  <a:lnTo>
                    <a:pt x="6965" y="0"/>
                  </a:lnTo>
                  <a:lnTo>
                    <a:pt x="15742" y="0"/>
                  </a:lnTo>
                  <a:close/>
                </a:path>
              </a:pathLst>
            </a:custGeom>
            <a:ln w="11000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37257" y="3536815"/>
            <a:ext cx="516890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EBITDA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8198091" y="3652245"/>
            <a:ext cx="314325" cy="44450"/>
            <a:chOff x="6674088" y="3439587"/>
            <a:chExt cx="314325" cy="44450"/>
          </a:xfrm>
        </p:grpSpPr>
        <p:sp>
          <p:nvSpPr>
            <p:cNvPr id="44" name="object 44"/>
            <p:cNvSpPr/>
            <p:nvPr/>
          </p:nvSpPr>
          <p:spPr>
            <a:xfrm>
              <a:off x="6679589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29" h="33020">
                  <a:moveTo>
                    <a:pt x="297014" y="0"/>
                  </a:moveTo>
                  <a:lnTo>
                    <a:pt x="15603" y="0"/>
                  </a:lnTo>
                  <a:lnTo>
                    <a:pt x="7244" y="0"/>
                  </a:lnTo>
                  <a:lnTo>
                    <a:pt x="0" y="7631"/>
                  </a:lnTo>
                  <a:lnTo>
                    <a:pt x="0" y="26416"/>
                  </a:lnTo>
                  <a:lnTo>
                    <a:pt x="7244" y="33020"/>
                  </a:lnTo>
                  <a:lnTo>
                    <a:pt x="297014" y="33020"/>
                  </a:lnTo>
                  <a:lnTo>
                    <a:pt x="303283" y="26416"/>
                  </a:lnTo>
                  <a:lnTo>
                    <a:pt x="303283" y="7631"/>
                  </a:lnTo>
                  <a:lnTo>
                    <a:pt x="297014" y="0"/>
                  </a:lnTo>
                  <a:close/>
                </a:path>
              </a:pathLst>
            </a:custGeom>
            <a:solidFill>
              <a:srgbClr val="46AA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679589" y="3445088"/>
              <a:ext cx="303530" cy="33020"/>
            </a:xfrm>
            <a:custGeom>
              <a:avLst/>
              <a:gdLst/>
              <a:ahLst/>
              <a:cxnLst/>
              <a:rect l="l" t="t" r="r" b="b"/>
              <a:pathLst>
                <a:path w="303529" h="33020">
                  <a:moveTo>
                    <a:pt x="15603" y="0"/>
                  </a:moveTo>
                  <a:lnTo>
                    <a:pt x="287680" y="0"/>
                  </a:lnTo>
                  <a:lnTo>
                    <a:pt x="297014" y="0"/>
                  </a:lnTo>
                  <a:lnTo>
                    <a:pt x="303283" y="7631"/>
                  </a:lnTo>
                  <a:lnTo>
                    <a:pt x="303283" y="16436"/>
                  </a:lnTo>
                  <a:lnTo>
                    <a:pt x="303283" y="26416"/>
                  </a:lnTo>
                  <a:lnTo>
                    <a:pt x="297014" y="33020"/>
                  </a:lnTo>
                  <a:lnTo>
                    <a:pt x="287680" y="33020"/>
                  </a:lnTo>
                  <a:lnTo>
                    <a:pt x="15603" y="33020"/>
                  </a:lnTo>
                  <a:lnTo>
                    <a:pt x="7244" y="33020"/>
                  </a:lnTo>
                  <a:lnTo>
                    <a:pt x="0" y="26416"/>
                  </a:lnTo>
                  <a:lnTo>
                    <a:pt x="0" y="16436"/>
                  </a:lnTo>
                  <a:lnTo>
                    <a:pt x="0" y="7631"/>
                  </a:lnTo>
                  <a:lnTo>
                    <a:pt x="7244" y="0"/>
                  </a:lnTo>
                  <a:lnTo>
                    <a:pt x="15603" y="0"/>
                  </a:lnTo>
                  <a:close/>
                </a:path>
              </a:pathLst>
            </a:custGeom>
            <a:ln w="11000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521221" y="3536815"/>
            <a:ext cx="388620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50" spc="-3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</a:t>
            </a:r>
          </a:p>
        </p:txBody>
      </p:sp>
      <p:grpSp>
        <p:nvGrpSpPr>
          <p:cNvPr id="47" name="object 47"/>
          <p:cNvGrpSpPr/>
          <p:nvPr/>
        </p:nvGrpSpPr>
        <p:grpSpPr>
          <a:xfrm>
            <a:off x="2971666" y="436875"/>
            <a:ext cx="6572250" cy="3486785"/>
            <a:chOff x="1447666" y="224214"/>
            <a:chExt cx="6572250" cy="3486785"/>
          </a:xfrm>
        </p:grpSpPr>
        <p:sp>
          <p:nvSpPr>
            <p:cNvPr id="48" name="object 48"/>
            <p:cNvSpPr/>
            <p:nvPr/>
          </p:nvSpPr>
          <p:spPr>
            <a:xfrm>
              <a:off x="1448683" y="225230"/>
              <a:ext cx="6570345" cy="3484879"/>
            </a:xfrm>
            <a:custGeom>
              <a:avLst/>
              <a:gdLst/>
              <a:ahLst/>
              <a:cxnLst/>
              <a:rect l="l" t="t" r="r" b="b"/>
              <a:pathLst>
                <a:path w="6570345" h="3484879">
                  <a:moveTo>
                    <a:pt x="6568166" y="0"/>
                  </a:moveTo>
                  <a:lnTo>
                    <a:pt x="2786" y="0"/>
                  </a:lnTo>
                  <a:lnTo>
                    <a:pt x="0" y="2494"/>
                  </a:lnTo>
                  <a:lnTo>
                    <a:pt x="0" y="3482553"/>
                  </a:lnTo>
                  <a:lnTo>
                    <a:pt x="2786" y="3484754"/>
                  </a:lnTo>
                  <a:lnTo>
                    <a:pt x="6568166" y="3484754"/>
                  </a:lnTo>
                  <a:lnTo>
                    <a:pt x="6569977" y="3482553"/>
                  </a:lnTo>
                  <a:lnTo>
                    <a:pt x="6569977" y="3479177"/>
                  </a:lnTo>
                  <a:lnTo>
                    <a:pt x="10448" y="3479177"/>
                  </a:lnTo>
                  <a:lnTo>
                    <a:pt x="5224" y="3473307"/>
                  </a:lnTo>
                  <a:lnTo>
                    <a:pt x="10448" y="3473307"/>
                  </a:lnTo>
                  <a:lnTo>
                    <a:pt x="10448" y="11006"/>
                  </a:lnTo>
                  <a:lnTo>
                    <a:pt x="5224" y="11006"/>
                  </a:lnTo>
                  <a:lnTo>
                    <a:pt x="10448" y="5430"/>
                  </a:lnTo>
                  <a:lnTo>
                    <a:pt x="6569977" y="5430"/>
                  </a:lnTo>
                  <a:lnTo>
                    <a:pt x="6569977" y="2494"/>
                  </a:lnTo>
                  <a:lnTo>
                    <a:pt x="6568166" y="0"/>
                  </a:lnTo>
                  <a:close/>
                </a:path>
                <a:path w="6570345" h="3484879">
                  <a:moveTo>
                    <a:pt x="10448" y="3473307"/>
                  </a:moveTo>
                  <a:lnTo>
                    <a:pt x="5224" y="3473307"/>
                  </a:lnTo>
                  <a:lnTo>
                    <a:pt x="10448" y="3479177"/>
                  </a:lnTo>
                  <a:lnTo>
                    <a:pt x="10448" y="3473307"/>
                  </a:lnTo>
                  <a:close/>
                </a:path>
                <a:path w="6570345" h="3484879">
                  <a:moveTo>
                    <a:pt x="6559529" y="3473307"/>
                  </a:moveTo>
                  <a:lnTo>
                    <a:pt x="10448" y="3473307"/>
                  </a:lnTo>
                  <a:lnTo>
                    <a:pt x="10448" y="3479177"/>
                  </a:lnTo>
                  <a:lnTo>
                    <a:pt x="6559529" y="3479177"/>
                  </a:lnTo>
                  <a:lnTo>
                    <a:pt x="6559529" y="3473307"/>
                  </a:lnTo>
                  <a:close/>
                </a:path>
                <a:path w="6570345" h="3484879">
                  <a:moveTo>
                    <a:pt x="6559529" y="5430"/>
                  </a:moveTo>
                  <a:lnTo>
                    <a:pt x="6559529" y="3479177"/>
                  </a:lnTo>
                  <a:lnTo>
                    <a:pt x="6564684" y="3473307"/>
                  </a:lnTo>
                  <a:lnTo>
                    <a:pt x="6569977" y="3473307"/>
                  </a:lnTo>
                  <a:lnTo>
                    <a:pt x="6569977" y="11006"/>
                  </a:lnTo>
                  <a:lnTo>
                    <a:pt x="6564684" y="11006"/>
                  </a:lnTo>
                  <a:lnTo>
                    <a:pt x="6559529" y="5430"/>
                  </a:lnTo>
                  <a:close/>
                </a:path>
                <a:path w="6570345" h="3484879">
                  <a:moveTo>
                    <a:pt x="6569977" y="3473307"/>
                  </a:moveTo>
                  <a:lnTo>
                    <a:pt x="6564684" y="3473307"/>
                  </a:lnTo>
                  <a:lnTo>
                    <a:pt x="6559529" y="3479177"/>
                  </a:lnTo>
                  <a:lnTo>
                    <a:pt x="6569977" y="3479177"/>
                  </a:lnTo>
                  <a:lnTo>
                    <a:pt x="6569977" y="3473307"/>
                  </a:lnTo>
                  <a:close/>
                </a:path>
                <a:path w="6570345" h="3484879">
                  <a:moveTo>
                    <a:pt x="10448" y="5430"/>
                  </a:moveTo>
                  <a:lnTo>
                    <a:pt x="5224" y="11006"/>
                  </a:lnTo>
                  <a:lnTo>
                    <a:pt x="10448" y="11006"/>
                  </a:lnTo>
                  <a:lnTo>
                    <a:pt x="10448" y="5430"/>
                  </a:lnTo>
                  <a:close/>
                </a:path>
                <a:path w="6570345" h="3484879">
                  <a:moveTo>
                    <a:pt x="6559529" y="5430"/>
                  </a:moveTo>
                  <a:lnTo>
                    <a:pt x="10448" y="5430"/>
                  </a:lnTo>
                  <a:lnTo>
                    <a:pt x="10448" y="11006"/>
                  </a:lnTo>
                  <a:lnTo>
                    <a:pt x="6559529" y="11006"/>
                  </a:lnTo>
                  <a:lnTo>
                    <a:pt x="6559529" y="5430"/>
                  </a:lnTo>
                  <a:close/>
                </a:path>
                <a:path w="6570345" h="3484879">
                  <a:moveTo>
                    <a:pt x="6569977" y="5430"/>
                  </a:moveTo>
                  <a:lnTo>
                    <a:pt x="6559529" y="5430"/>
                  </a:lnTo>
                  <a:lnTo>
                    <a:pt x="6564684" y="11006"/>
                  </a:lnTo>
                  <a:lnTo>
                    <a:pt x="6569977" y="11006"/>
                  </a:lnTo>
                  <a:lnTo>
                    <a:pt x="6569977" y="543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448683" y="225231"/>
              <a:ext cx="6570345" cy="3484879"/>
            </a:xfrm>
            <a:custGeom>
              <a:avLst/>
              <a:gdLst/>
              <a:ahLst/>
              <a:cxnLst/>
              <a:rect l="l" t="t" r="r" b="b"/>
              <a:pathLst>
                <a:path w="6570345" h="3484879">
                  <a:moveTo>
                    <a:pt x="0" y="5430"/>
                  </a:moveTo>
                  <a:lnTo>
                    <a:pt x="0" y="2494"/>
                  </a:lnTo>
                  <a:lnTo>
                    <a:pt x="2786" y="0"/>
                  </a:lnTo>
                  <a:lnTo>
                    <a:pt x="5224" y="0"/>
                  </a:lnTo>
                  <a:lnTo>
                    <a:pt x="6564683" y="0"/>
                  </a:lnTo>
                  <a:lnTo>
                    <a:pt x="6568166" y="0"/>
                  </a:lnTo>
                  <a:lnTo>
                    <a:pt x="6569977" y="2494"/>
                  </a:lnTo>
                  <a:lnTo>
                    <a:pt x="6569977" y="5430"/>
                  </a:lnTo>
                  <a:lnTo>
                    <a:pt x="6569977" y="3479177"/>
                  </a:lnTo>
                  <a:lnTo>
                    <a:pt x="6569977" y="3482552"/>
                  </a:lnTo>
                  <a:lnTo>
                    <a:pt x="6568166" y="3484754"/>
                  </a:lnTo>
                  <a:lnTo>
                    <a:pt x="6564683" y="3484754"/>
                  </a:lnTo>
                  <a:lnTo>
                    <a:pt x="5224" y="3484754"/>
                  </a:lnTo>
                  <a:lnTo>
                    <a:pt x="2786" y="3484754"/>
                  </a:lnTo>
                  <a:lnTo>
                    <a:pt x="0" y="3482552"/>
                  </a:lnTo>
                  <a:lnTo>
                    <a:pt x="0" y="3479177"/>
                  </a:lnTo>
                  <a:lnTo>
                    <a:pt x="0" y="5430"/>
                  </a:lnTo>
                  <a:close/>
                </a:path>
                <a:path w="6570345" h="3484879">
                  <a:moveTo>
                    <a:pt x="10448" y="3479177"/>
                  </a:moveTo>
                  <a:lnTo>
                    <a:pt x="5224" y="3473307"/>
                  </a:lnTo>
                  <a:lnTo>
                    <a:pt x="6564683" y="3473307"/>
                  </a:lnTo>
                  <a:lnTo>
                    <a:pt x="6559529" y="3479177"/>
                  </a:lnTo>
                  <a:lnTo>
                    <a:pt x="6559529" y="5430"/>
                  </a:lnTo>
                  <a:lnTo>
                    <a:pt x="6564683" y="11006"/>
                  </a:lnTo>
                  <a:lnTo>
                    <a:pt x="5224" y="11006"/>
                  </a:lnTo>
                  <a:lnTo>
                    <a:pt x="10448" y="5430"/>
                  </a:lnTo>
                  <a:lnTo>
                    <a:pt x="10448" y="3479177"/>
                  </a:lnTo>
                  <a:close/>
                </a:path>
              </a:pathLst>
            </a:custGeom>
            <a:ln w="317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D7C1A56D-707F-4893-A97D-394F6E3E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031" y="4096824"/>
            <a:ext cx="7760970" cy="1940560"/>
          </a:xfrm>
          <a:custGeom>
            <a:avLst/>
            <a:gdLst/>
            <a:ahLst/>
            <a:cxnLst/>
            <a:rect l="l" t="t" r="r" b="b"/>
            <a:pathLst>
              <a:path w="7760970" h="1940560">
                <a:moveTo>
                  <a:pt x="0" y="0"/>
                </a:moveTo>
                <a:lnTo>
                  <a:pt x="0" y="1940172"/>
                </a:lnTo>
                <a:lnTo>
                  <a:pt x="7760534" y="1940172"/>
                </a:lnTo>
                <a:lnTo>
                  <a:pt x="7760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78913" y="3843806"/>
          <a:ext cx="7556498" cy="1686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697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Yr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B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18">
                <a:tc>
                  <a:txBody>
                    <a:bodyPr/>
                    <a:lstStyle/>
                    <a:p>
                      <a:pPr marL="35560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Ratios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3.82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4.26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4.50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5.50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6.73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7.97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9.20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158">
                <a:tc>
                  <a:txBody>
                    <a:bodyPr/>
                    <a:lstStyle/>
                    <a:p>
                      <a:pPr marL="35560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Cost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Sales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5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18">
                <a:tc>
                  <a:txBody>
                    <a:bodyPr/>
                    <a:lstStyle/>
                    <a:p>
                      <a:pPr marL="35560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Gross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Margin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5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918">
                <a:tc>
                  <a:txBody>
                    <a:bodyPr/>
                    <a:lstStyle/>
                    <a:p>
                      <a:pPr marL="35560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918">
                <a:tc>
                  <a:txBody>
                    <a:bodyPr/>
                    <a:lstStyle/>
                    <a:p>
                      <a:pPr marL="35560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EBITDA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66%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69%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126%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178%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238%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308%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96961" y="5789671"/>
            <a:ext cx="7555865" cy="241935"/>
          </a:xfrm>
          <a:prstGeom prst="rect">
            <a:avLst/>
          </a:prstGeom>
          <a:ln w="12111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0160" marR="0" lvl="0" indent="0" algn="ctr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EBITDA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Industry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Average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15%;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 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r>
              <a:rPr kumimoji="0" sz="1400" b="0" i="0" u="none" strike="noStrike" kern="1200" cap="none" spc="-1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5211" y="427659"/>
            <a:ext cx="6778625" cy="2560955"/>
            <a:chOff x="1521208" y="427656"/>
            <a:chExt cx="6778625" cy="2560955"/>
          </a:xfrm>
        </p:grpSpPr>
        <p:sp>
          <p:nvSpPr>
            <p:cNvPr id="6" name="object 6"/>
            <p:cNvSpPr/>
            <p:nvPr/>
          </p:nvSpPr>
          <p:spPr>
            <a:xfrm>
              <a:off x="1521206" y="427659"/>
              <a:ext cx="6778625" cy="2560955"/>
            </a:xfrm>
            <a:custGeom>
              <a:avLst/>
              <a:gdLst/>
              <a:ahLst/>
              <a:cxnLst/>
              <a:rect l="l" t="t" r="r" b="b"/>
              <a:pathLst>
                <a:path w="6778625" h="2560955">
                  <a:moveTo>
                    <a:pt x="6778333" y="2512288"/>
                  </a:moveTo>
                  <a:lnTo>
                    <a:pt x="6772313" y="2512288"/>
                  </a:lnTo>
                  <a:lnTo>
                    <a:pt x="6772313" y="2506192"/>
                  </a:lnTo>
                  <a:lnTo>
                    <a:pt x="54140" y="2506192"/>
                  </a:lnTo>
                  <a:lnTo>
                    <a:pt x="54140" y="2157120"/>
                  </a:lnTo>
                  <a:lnTo>
                    <a:pt x="6772402" y="2157120"/>
                  </a:lnTo>
                  <a:lnTo>
                    <a:pt x="6772402" y="2145093"/>
                  </a:lnTo>
                  <a:lnTo>
                    <a:pt x="54140" y="2145093"/>
                  </a:lnTo>
                  <a:lnTo>
                    <a:pt x="54140" y="1807565"/>
                  </a:lnTo>
                  <a:lnTo>
                    <a:pt x="6772402" y="1807565"/>
                  </a:lnTo>
                  <a:lnTo>
                    <a:pt x="6772402" y="1795538"/>
                  </a:lnTo>
                  <a:lnTo>
                    <a:pt x="54140" y="1795538"/>
                  </a:lnTo>
                  <a:lnTo>
                    <a:pt x="54140" y="1445996"/>
                  </a:lnTo>
                  <a:lnTo>
                    <a:pt x="6772402" y="1445996"/>
                  </a:lnTo>
                  <a:lnTo>
                    <a:pt x="6772402" y="1433969"/>
                  </a:lnTo>
                  <a:lnTo>
                    <a:pt x="54140" y="1433969"/>
                  </a:lnTo>
                  <a:lnTo>
                    <a:pt x="54140" y="1084414"/>
                  </a:lnTo>
                  <a:lnTo>
                    <a:pt x="6772402" y="1084414"/>
                  </a:lnTo>
                  <a:lnTo>
                    <a:pt x="6772402" y="1072388"/>
                  </a:lnTo>
                  <a:lnTo>
                    <a:pt x="54140" y="1072388"/>
                  </a:lnTo>
                  <a:lnTo>
                    <a:pt x="54140" y="735190"/>
                  </a:lnTo>
                  <a:lnTo>
                    <a:pt x="6772402" y="735190"/>
                  </a:lnTo>
                  <a:lnTo>
                    <a:pt x="6772402" y="723163"/>
                  </a:lnTo>
                  <a:lnTo>
                    <a:pt x="54140" y="723163"/>
                  </a:lnTo>
                  <a:lnTo>
                    <a:pt x="54140" y="373608"/>
                  </a:lnTo>
                  <a:lnTo>
                    <a:pt x="6772402" y="373608"/>
                  </a:lnTo>
                  <a:lnTo>
                    <a:pt x="6772402" y="361581"/>
                  </a:lnTo>
                  <a:lnTo>
                    <a:pt x="54140" y="361581"/>
                  </a:lnTo>
                  <a:lnTo>
                    <a:pt x="54140" y="12026"/>
                  </a:lnTo>
                  <a:lnTo>
                    <a:pt x="6772402" y="12026"/>
                  </a:lnTo>
                  <a:lnTo>
                    <a:pt x="6772402" y="0"/>
                  </a:lnTo>
                  <a:lnTo>
                    <a:pt x="48120" y="0"/>
                  </a:lnTo>
                  <a:lnTo>
                    <a:pt x="0" y="0"/>
                  </a:lnTo>
                  <a:lnTo>
                    <a:pt x="0" y="12026"/>
                  </a:lnTo>
                  <a:lnTo>
                    <a:pt x="42113" y="12026"/>
                  </a:lnTo>
                  <a:lnTo>
                    <a:pt x="42113" y="361581"/>
                  </a:lnTo>
                  <a:lnTo>
                    <a:pt x="0" y="361581"/>
                  </a:lnTo>
                  <a:lnTo>
                    <a:pt x="0" y="373608"/>
                  </a:lnTo>
                  <a:lnTo>
                    <a:pt x="42113" y="373608"/>
                  </a:lnTo>
                  <a:lnTo>
                    <a:pt x="42113" y="723163"/>
                  </a:lnTo>
                  <a:lnTo>
                    <a:pt x="0" y="723163"/>
                  </a:lnTo>
                  <a:lnTo>
                    <a:pt x="0" y="735190"/>
                  </a:lnTo>
                  <a:lnTo>
                    <a:pt x="42113" y="735190"/>
                  </a:lnTo>
                  <a:lnTo>
                    <a:pt x="42113" y="1072388"/>
                  </a:lnTo>
                  <a:lnTo>
                    <a:pt x="0" y="1072388"/>
                  </a:lnTo>
                  <a:lnTo>
                    <a:pt x="0" y="1084414"/>
                  </a:lnTo>
                  <a:lnTo>
                    <a:pt x="42113" y="1084414"/>
                  </a:lnTo>
                  <a:lnTo>
                    <a:pt x="42113" y="1433969"/>
                  </a:lnTo>
                  <a:lnTo>
                    <a:pt x="0" y="1433969"/>
                  </a:lnTo>
                  <a:lnTo>
                    <a:pt x="0" y="1445996"/>
                  </a:lnTo>
                  <a:lnTo>
                    <a:pt x="42113" y="1445996"/>
                  </a:lnTo>
                  <a:lnTo>
                    <a:pt x="42113" y="1795538"/>
                  </a:lnTo>
                  <a:lnTo>
                    <a:pt x="0" y="1795538"/>
                  </a:lnTo>
                  <a:lnTo>
                    <a:pt x="0" y="1807565"/>
                  </a:lnTo>
                  <a:lnTo>
                    <a:pt x="42113" y="1807565"/>
                  </a:lnTo>
                  <a:lnTo>
                    <a:pt x="42113" y="2145093"/>
                  </a:lnTo>
                  <a:lnTo>
                    <a:pt x="0" y="2145093"/>
                  </a:lnTo>
                  <a:lnTo>
                    <a:pt x="0" y="2157120"/>
                  </a:lnTo>
                  <a:lnTo>
                    <a:pt x="42113" y="2157120"/>
                  </a:lnTo>
                  <a:lnTo>
                    <a:pt x="42113" y="2506192"/>
                  </a:lnTo>
                  <a:lnTo>
                    <a:pt x="0" y="2506192"/>
                  </a:lnTo>
                  <a:lnTo>
                    <a:pt x="0" y="2518219"/>
                  </a:lnTo>
                  <a:lnTo>
                    <a:pt x="42113" y="2518219"/>
                  </a:lnTo>
                  <a:lnTo>
                    <a:pt x="42113" y="2560713"/>
                  </a:lnTo>
                  <a:lnTo>
                    <a:pt x="54140" y="2560713"/>
                  </a:lnTo>
                  <a:lnTo>
                    <a:pt x="54140" y="2518219"/>
                  </a:lnTo>
                  <a:lnTo>
                    <a:pt x="1006259" y="2518219"/>
                  </a:lnTo>
                  <a:lnTo>
                    <a:pt x="1006259" y="2560713"/>
                  </a:lnTo>
                  <a:lnTo>
                    <a:pt x="1018286" y="2560713"/>
                  </a:lnTo>
                  <a:lnTo>
                    <a:pt x="1018286" y="2518219"/>
                  </a:lnTo>
                  <a:lnTo>
                    <a:pt x="1970405" y="2518219"/>
                  </a:lnTo>
                  <a:lnTo>
                    <a:pt x="1970405" y="2560713"/>
                  </a:lnTo>
                  <a:lnTo>
                    <a:pt x="1982444" y="2560713"/>
                  </a:lnTo>
                  <a:lnTo>
                    <a:pt x="1982444" y="2518219"/>
                  </a:lnTo>
                  <a:lnTo>
                    <a:pt x="2922206" y="2518219"/>
                  </a:lnTo>
                  <a:lnTo>
                    <a:pt x="2922206" y="2560713"/>
                  </a:lnTo>
                  <a:lnTo>
                    <a:pt x="2934246" y="2560713"/>
                  </a:lnTo>
                  <a:lnTo>
                    <a:pt x="2934246" y="2518219"/>
                  </a:lnTo>
                  <a:lnTo>
                    <a:pt x="3886365" y="2518219"/>
                  </a:lnTo>
                  <a:lnTo>
                    <a:pt x="3886365" y="2560713"/>
                  </a:lnTo>
                  <a:lnTo>
                    <a:pt x="3898392" y="2560713"/>
                  </a:lnTo>
                  <a:lnTo>
                    <a:pt x="3898392" y="2518219"/>
                  </a:lnTo>
                  <a:lnTo>
                    <a:pt x="4850511" y="2518219"/>
                  </a:lnTo>
                  <a:lnTo>
                    <a:pt x="4850511" y="2560713"/>
                  </a:lnTo>
                  <a:lnTo>
                    <a:pt x="4862538" y="2560713"/>
                  </a:lnTo>
                  <a:lnTo>
                    <a:pt x="4862538" y="2518219"/>
                  </a:lnTo>
                  <a:lnTo>
                    <a:pt x="5802147" y="2518219"/>
                  </a:lnTo>
                  <a:lnTo>
                    <a:pt x="5802147" y="2560713"/>
                  </a:lnTo>
                  <a:lnTo>
                    <a:pt x="5814187" y="2560713"/>
                  </a:lnTo>
                  <a:lnTo>
                    <a:pt x="5814187" y="2518219"/>
                  </a:lnTo>
                  <a:lnTo>
                    <a:pt x="6766306" y="2518219"/>
                  </a:lnTo>
                  <a:lnTo>
                    <a:pt x="6766306" y="2560713"/>
                  </a:lnTo>
                  <a:lnTo>
                    <a:pt x="6778333" y="2560713"/>
                  </a:lnTo>
                  <a:lnTo>
                    <a:pt x="6778333" y="2512288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33364" y="2500113"/>
              <a:ext cx="5796280" cy="121285"/>
            </a:xfrm>
            <a:custGeom>
              <a:avLst/>
              <a:gdLst/>
              <a:ahLst/>
              <a:cxnLst/>
              <a:rect l="l" t="t" r="r" b="b"/>
              <a:pathLst>
                <a:path w="5796280" h="121285">
                  <a:moveTo>
                    <a:pt x="982279" y="0"/>
                  </a:moveTo>
                  <a:lnTo>
                    <a:pt x="18047" y="0"/>
                  </a:lnTo>
                  <a:lnTo>
                    <a:pt x="11167" y="1478"/>
                  </a:lnTo>
                  <a:lnTo>
                    <a:pt x="5414" y="5451"/>
                  </a:lnTo>
                  <a:lnTo>
                    <a:pt x="1466" y="11229"/>
                  </a:lnTo>
                  <a:lnTo>
                    <a:pt x="0" y="18118"/>
                  </a:lnTo>
                  <a:lnTo>
                    <a:pt x="1466" y="25457"/>
                  </a:lnTo>
                  <a:lnTo>
                    <a:pt x="5414" y="31126"/>
                  </a:lnTo>
                  <a:lnTo>
                    <a:pt x="11167" y="34782"/>
                  </a:lnTo>
                  <a:lnTo>
                    <a:pt x="18047" y="36077"/>
                  </a:lnTo>
                  <a:lnTo>
                    <a:pt x="982279" y="36077"/>
                  </a:lnTo>
                  <a:lnTo>
                    <a:pt x="1933917" y="48103"/>
                  </a:lnTo>
                  <a:lnTo>
                    <a:pt x="2898068" y="72636"/>
                  </a:lnTo>
                  <a:lnTo>
                    <a:pt x="3862219" y="84662"/>
                  </a:lnTo>
                  <a:lnTo>
                    <a:pt x="4814339" y="108713"/>
                  </a:lnTo>
                  <a:lnTo>
                    <a:pt x="5778169" y="120739"/>
                  </a:lnTo>
                  <a:lnTo>
                    <a:pt x="5785173" y="119724"/>
                  </a:lnTo>
                  <a:lnTo>
                    <a:pt x="5790883" y="115989"/>
                  </a:lnTo>
                  <a:lnTo>
                    <a:pt x="5794728" y="110299"/>
                  </a:lnTo>
                  <a:lnTo>
                    <a:pt x="5796137" y="103422"/>
                  </a:lnTo>
                  <a:lnTo>
                    <a:pt x="5795192" y="96409"/>
                  </a:lnTo>
                  <a:lnTo>
                    <a:pt x="5791585" y="90614"/>
                  </a:lnTo>
                  <a:lnTo>
                    <a:pt x="5785962" y="86533"/>
                  </a:lnTo>
                  <a:lnTo>
                    <a:pt x="5778971" y="84662"/>
                  </a:lnTo>
                  <a:lnTo>
                    <a:pt x="4814820" y="72636"/>
                  </a:lnTo>
                  <a:lnTo>
                    <a:pt x="3863021" y="48103"/>
                  </a:lnTo>
                  <a:lnTo>
                    <a:pt x="2898870" y="36077"/>
                  </a:lnTo>
                  <a:lnTo>
                    <a:pt x="1934719" y="12025"/>
                  </a:lnTo>
                  <a:lnTo>
                    <a:pt x="982279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033364" y="2500113"/>
              <a:ext cx="5796280" cy="121285"/>
            </a:xfrm>
            <a:custGeom>
              <a:avLst/>
              <a:gdLst/>
              <a:ahLst/>
              <a:cxnLst/>
              <a:rect l="l" t="t" r="r" b="b"/>
              <a:pathLst>
                <a:path w="5796280" h="121285">
                  <a:moveTo>
                    <a:pt x="18047" y="0"/>
                  </a:moveTo>
                  <a:lnTo>
                    <a:pt x="982279" y="0"/>
                  </a:lnTo>
                  <a:lnTo>
                    <a:pt x="1934719" y="12025"/>
                  </a:lnTo>
                  <a:lnTo>
                    <a:pt x="2898870" y="36077"/>
                  </a:lnTo>
                  <a:lnTo>
                    <a:pt x="3863021" y="48103"/>
                  </a:lnTo>
                  <a:lnTo>
                    <a:pt x="4814820" y="72636"/>
                  </a:lnTo>
                  <a:lnTo>
                    <a:pt x="5778971" y="84662"/>
                  </a:lnTo>
                  <a:lnTo>
                    <a:pt x="5785962" y="86533"/>
                  </a:lnTo>
                  <a:lnTo>
                    <a:pt x="5791585" y="90614"/>
                  </a:lnTo>
                  <a:lnTo>
                    <a:pt x="5795192" y="96409"/>
                  </a:lnTo>
                  <a:lnTo>
                    <a:pt x="5796137" y="103422"/>
                  </a:lnTo>
                  <a:lnTo>
                    <a:pt x="5794728" y="110299"/>
                  </a:lnTo>
                  <a:lnTo>
                    <a:pt x="5790883" y="115989"/>
                  </a:lnTo>
                  <a:lnTo>
                    <a:pt x="5785173" y="119724"/>
                  </a:lnTo>
                  <a:lnTo>
                    <a:pt x="5778169" y="120739"/>
                  </a:lnTo>
                  <a:lnTo>
                    <a:pt x="4814339" y="108713"/>
                  </a:lnTo>
                  <a:lnTo>
                    <a:pt x="3862219" y="84662"/>
                  </a:lnTo>
                  <a:lnTo>
                    <a:pt x="2898068" y="72636"/>
                  </a:lnTo>
                  <a:lnTo>
                    <a:pt x="1933917" y="48103"/>
                  </a:lnTo>
                  <a:lnTo>
                    <a:pt x="982279" y="36077"/>
                  </a:lnTo>
                  <a:lnTo>
                    <a:pt x="18047" y="36077"/>
                  </a:lnTo>
                  <a:lnTo>
                    <a:pt x="11167" y="34782"/>
                  </a:lnTo>
                  <a:lnTo>
                    <a:pt x="5414" y="31126"/>
                  </a:lnTo>
                  <a:lnTo>
                    <a:pt x="1466" y="25457"/>
                  </a:lnTo>
                  <a:lnTo>
                    <a:pt x="0" y="18118"/>
                  </a:lnTo>
                  <a:lnTo>
                    <a:pt x="1466" y="11229"/>
                  </a:lnTo>
                  <a:lnTo>
                    <a:pt x="5414" y="5451"/>
                  </a:lnTo>
                  <a:lnTo>
                    <a:pt x="11167" y="1478"/>
                  </a:lnTo>
                  <a:lnTo>
                    <a:pt x="18047" y="0"/>
                  </a:lnTo>
                  <a:close/>
                </a:path>
              </a:pathLst>
            </a:custGeom>
            <a:ln w="120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033364" y="2548217"/>
              <a:ext cx="5796280" cy="121285"/>
            </a:xfrm>
            <a:custGeom>
              <a:avLst/>
              <a:gdLst/>
              <a:ahLst/>
              <a:cxnLst/>
              <a:rect l="l" t="t" r="r" b="b"/>
              <a:pathLst>
                <a:path w="5796280" h="121285">
                  <a:moveTo>
                    <a:pt x="5778169" y="0"/>
                  </a:moveTo>
                  <a:lnTo>
                    <a:pt x="4814339" y="12506"/>
                  </a:lnTo>
                  <a:lnTo>
                    <a:pt x="3862219" y="24532"/>
                  </a:lnTo>
                  <a:lnTo>
                    <a:pt x="2898068" y="48584"/>
                  </a:lnTo>
                  <a:lnTo>
                    <a:pt x="18047" y="84662"/>
                  </a:lnTo>
                  <a:lnTo>
                    <a:pt x="0" y="103422"/>
                  </a:lnTo>
                  <a:lnTo>
                    <a:pt x="1873" y="110299"/>
                  </a:lnTo>
                  <a:lnTo>
                    <a:pt x="5965" y="115989"/>
                  </a:lnTo>
                  <a:lnTo>
                    <a:pt x="11787" y="119724"/>
                  </a:lnTo>
                  <a:lnTo>
                    <a:pt x="18849" y="120739"/>
                  </a:lnTo>
                  <a:lnTo>
                    <a:pt x="2898870" y="84662"/>
                  </a:lnTo>
                  <a:lnTo>
                    <a:pt x="3863021" y="60610"/>
                  </a:lnTo>
                  <a:lnTo>
                    <a:pt x="5778971" y="36558"/>
                  </a:lnTo>
                  <a:lnTo>
                    <a:pt x="5785962" y="35080"/>
                  </a:lnTo>
                  <a:lnTo>
                    <a:pt x="5791585" y="31106"/>
                  </a:lnTo>
                  <a:lnTo>
                    <a:pt x="5795192" y="25329"/>
                  </a:lnTo>
                  <a:lnTo>
                    <a:pt x="5796137" y="18439"/>
                  </a:lnTo>
                  <a:lnTo>
                    <a:pt x="5794728" y="11364"/>
                  </a:lnTo>
                  <a:lnTo>
                    <a:pt x="5790883" y="5491"/>
                  </a:lnTo>
                  <a:lnTo>
                    <a:pt x="5785173" y="1483"/>
                  </a:lnTo>
                  <a:lnTo>
                    <a:pt x="5778169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033364" y="2548217"/>
              <a:ext cx="5796280" cy="121285"/>
            </a:xfrm>
            <a:custGeom>
              <a:avLst/>
              <a:gdLst/>
              <a:ahLst/>
              <a:cxnLst/>
              <a:rect l="l" t="t" r="r" b="b"/>
              <a:pathLst>
                <a:path w="5796280" h="121285">
                  <a:moveTo>
                    <a:pt x="18047" y="84662"/>
                  </a:moveTo>
                  <a:lnTo>
                    <a:pt x="982279" y="72636"/>
                  </a:lnTo>
                  <a:lnTo>
                    <a:pt x="1933917" y="60610"/>
                  </a:lnTo>
                  <a:lnTo>
                    <a:pt x="2898068" y="48584"/>
                  </a:lnTo>
                  <a:lnTo>
                    <a:pt x="3862219" y="24532"/>
                  </a:lnTo>
                  <a:lnTo>
                    <a:pt x="4814339" y="12506"/>
                  </a:lnTo>
                  <a:lnTo>
                    <a:pt x="5778169" y="0"/>
                  </a:lnTo>
                  <a:lnTo>
                    <a:pt x="5785173" y="1483"/>
                  </a:lnTo>
                  <a:lnTo>
                    <a:pt x="5790883" y="5491"/>
                  </a:lnTo>
                  <a:lnTo>
                    <a:pt x="5794728" y="11364"/>
                  </a:lnTo>
                  <a:lnTo>
                    <a:pt x="5796137" y="18439"/>
                  </a:lnTo>
                  <a:lnTo>
                    <a:pt x="5795192" y="25329"/>
                  </a:lnTo>
                  <a:lnTo>
                    <a:pt x="5791585" y="31106"/>
                  </a:lnTo>
                  <a:lnTo>
                    <a:pt x="5785962" y="35080"/>
                  </a:lnTo>
                  <a:lnTo>
                    <a:pt x="5778971" y="36558"/>
                  </a:lnTo>
                  <a:lnTo>
                    <a:pt x="4814820" y="48584"/>
                  </a:lnTo>
                  <a:lnTo>
                    <a:pt x="3863021" y="60610"/>
                  </a:lnTo>
                  <a:lnTo>
                    <a:pt x="2898870" y="84662"/>
                  </a:lnTo>
                  <a:lnTo>
                    <a:pt x="1934719" y="96687"/>
                  </a:lnTo>
                  <a:lnTo>
                    <a:pt x="983081" y="108713"/>
                  </a:lnTo>
                  <a:lnTo>
                    <a:pt x="18849" y="120739"/>
                  </a:lnTo>
                  <a:lnTo>
                    <a:pt x="11787" y="119724"/>
                  </a:lnTo>
                  <a:lnTo>
                    <a:pt x="5965" y="115989"/>
                  </a:lnTo>
                  <a:lnTo>
                    <a:pt x="1873" y="110299"/>
                  </a:lnTo>
                  <a:lnTo>
                    <a:pt x="0" y="103422"/>
                  </a:lnTo>
                  <a:lnTo>
                    <a:pt x="1466" y="96409"/>
                  </a:lnTo>
                  <a:lnTo>
                    <a:pt x="5414" y="90614"/>
                  </a:lnTo>
                  <a:lnTo>
                    <a:pt x="11167" y="86533"/>
                  </a:lnTo>
                  <a:lnTo>
                    <a:pt x="18047" y="84662"/>
                  </a:lnTo>
                  <a:close/>
                </a:path>
              </a:pathLst>
            </a:custGeom>
            <a:ln w="120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33364" y="2729086"/>
              <a:ext cx="5796280" cy="85090"/>
            </a:xfrm>
            <a:custGeom>
              <a:avLst/>
              <a:gdLst/>
              <a:ahLst/>
              <a:cxnLst/>
              <a:rect l="l" t="t" r="r" b="b"/>
              <a:pathLst>
                <a:path w="5796280" h="85089">
                  <a:moveTo>
                    <a:pt x="1933917" y="0"/>
                  </a:moveTo>
                  <a:lnTo>
                    <a:pt x="18047" y="24051"/>
                  </a:lnTo>
                  <a:lnTo>
                    <a:pt x="0" y="42812"/>
                  </a:lnTo>
                  <a:lnTo>
                    <a:pt x="1873" y="49942"/>
                  </a:lnTo>
                  <a:lnTo>
                    <a:pt x="5965" y="55719"/>
                  </a:lnTo>
                  <a:lnTo>
                    <a:pt x="11787" y="59452"/>
                  </a:lnTo>
                  <a:lnTo>
                    <a:pt x="18849" y="60450"/>
                  </a:lnTo>
                  <a:lnTo>
                    <a:pt x="1934719" y="36398"/>
                  </a:lnTo>
                  <a:lnTo>
                    <a:pt x="2898068" y="60450"/>
                  </a:lnTo>
                  <a:lnTo>
                    <a:pt x="4814339" y="84501"/>
                  </a:lnTo>
                  <a:lnTo>
                    <a:pt x="5778169" y="84501"/>
                  </a:lnTo>
                  <a:lnTo>
                    <a:pt x="5785511" y="83161"/>
                  </a:lnTo>
                  <a:lnTo>
                    <a:pt x="5791184" y="79430"/>
                  </a:lnTo>
                  <a:lnTo>
                    <a:pt x="5794841" y="73746"/>
                  </a:lnTo>
                  <a:lnTo>
                    <a:pt x="5796137" y="66543"/>
                  </a:lnTo>
                  <a:lnTo>
                    <a:pt x="5794841" y="59450"/>
                  </a:lnTo>
                  <a:lnTo>
                    <a:pt x="5791184" y="53695"/>
                  </a:lnTo>
                  <a:lnTo>
                    <a:pt x="5785511" y="49834"/>
                  </a:lnTo>
                  <a:lnTo>
                    <a:pt x="5778169" y="48424"/>
                  </a:lnTo>
                  <a:lnTo>
                    <a:pt x="4814820" y="48424"/>
                  </a:lnTo>
                  <a:lnTo>
                    <a:pt x="2898870" y="24051"/>
                  </a:lnTo>
                  <a:lnTo>
                    <a:pt x="1933917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033364" y="2729086"/>
              <a:ext cx="5796280" cy="85090"/>
            </a:xfrm>
            <a:custGeom>
              <a:avLst/>
              <a:gdLst/>
              <a:ahLst/>
              <a:cxnLst/>
              <a:rect l="l" t="t" r="r" b="b"/>
              <a:pathLst>
                <a:path w="5796280" h="85089">
                  <a:moveTo>
                    <a:pt x="18047" y="24051"/>
                  </a:moveTo>
                  <a:lnTo>
                    <a:pt x="982279" y="12025"/>
                  </a:lnTo>
                  <a:lnTo>
                    <a:pt x="1933917" y="0"/>
                  </a:lnTo>
                  <a:lnTo>
                    <a:pt x="2898870" y="24051"/>
                  </a:lnTo>
                  <a:lnTo>
                    <a:pt x="3863021" y="36398"/>
                  </a:lnTo>
                  <a:lnTo>
                    <a:pt x="4814820" y="48424"/>
                  </a:lnTo>
                  <a:lnTo>
                    <a:pt x="5778169" y="48424"/>
                  </a:lnTo>
                  <a:lnTo>
                    <a:pt x="5785511" y="49834"/>
                  </a:lnTo>
                  <a:lnTo>
                    <a:pt x="5791184" y="53695"/>
                  </a:lnTo>
                  <a:lnTo>
                    <a:pt x="5794841" y="59450"/>
                  </a:lnTo>
                  <a:lnTo>
                    <a:pt x="5796137" y="66543"/>
                  </a:lnTo>
                  <a:lnTo>
                    <a:pt x="5794841" y="73746"/>
                  </a:lnTo>
                  <a:lnTo>
                    <a:pt x="5791184" y="79430"/>
                  </a:lnTo>
                  <a:lnTo>
                    <a:pt x="5785511" y="83161"/>
                  </a:lnTo>
                  <a:lnTo>
                    <a:pt x="5778169" y="84501"/>
                  </a:lnTo>
                  <a:lnTo>
                    <a:pt x="4814339" y="84501"/>
                  </a:lnTo>
                  <a:lnTo>
                    <a:pt x="3862219" y="72475"/>
                  </a:lnTo>
                  <a:lnTo>
                    <a:pt x="2898068" y="60450"/>
                  </a:lnTo>
                  <a:lnTo>
                    <a:pt x="1934719" y="36398"/>
                  </a:lnTo>
                  <a:lnTo>
                    <a:pt x="983081" y="48424"/>
                  </a:lnTo>
                  <a:lnTo>
                    <a:pt x="18849" y="60450"/>
                  </a:lnTo>
                  <a:lnTo>
                    <a:pt x="11787" y="59452"/>
                  </a:lnTo>
                  <a:lnTo>
                    <a:pt x="5965" y="55719"/>
                  </a:lnTo>
                  <a:lnTo>
                    <a:pt x="1873" y="49942"/>
                  </a:lnTo>
                  <a:lnTo>
                    <a:pt x="0" y="42812"/>
                  </a:lnTo>
                  <a:lnTo>
                    <a:pt x="1466" y="35934"/>
                  </a:lnTo>
                  <a:lnTo>
                    <a:pt x="5414" y="30124"/>
                  </a:lnTo>
                  <a:lnTo>
                    <a:pt x="11167" y="25968"/>
                  </a:lnTo>
                  <a:lnTo>
                    <a:pt x="18047" y="24051"/>
                  </a:lnTo>
                  <a:close/>
                </a:path>
              </a:pathLst>
            </a:custGeom>
            <a:ln w="120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033364" y="2680982"/>
              <a:ext cx="5796280" cy="156845"/>
            </a:xfrm>
            <a:custGeom>
              <a:avLst/>
              <a:gdLst/>
              <a:ahLst/>
              <a:cxnLst/>
              <a:rect l="l" t="t" r="r" b="b"/>
              <a:pathLst>
                <a:path w="5796280" h="156844">
                  <a:moveTo>
                    <a:pt x="5778169" y="0"/>
                  </a:moveTo>
                  <a:lnTo>
                    <a:pt x="3862219" y="48103"/>
                  </a:lnTo>
                  <a:lnTo>
                    <a:pt x="2897266" y="72155"/>
                  </a:lnTo>
                  <a:lnTo>
                    <a:pt x="1933917" y="120579"/>
                  </a:lnTo>
                  <a:lnTo>
                    <a:pt x="18047" y="120579"/>
                  </a:lnTo>
                  <a:lnTo>
                    <a:pt x="0" y="138698"/>
                  </a:lnTo>
                  <a:lnTo>
                    <a:pt x="1466" y="145901"/>
                  </a:lnTo>
                  <a:lnTo>
                    <a:pt x="5414" y="151586"/>
                  </a:lnTo>
                  <a:lnTo>
                    <a:pt x="11167" y="155316"/>
                  </a:lnTo>
                  <a:lnTo>
                    <a:pt x="18047" y="156656"/>
                  </a:lnTo>
                  <a:lnTo>
                    <a:pt x="1933917" y="156656"/>
                  </a:lnTo>
                  <a:lnTo>
                    <a:pt x="2899672" y="108553"/>
                  </a:lnTo>
                  <a:lnTo>
                    <a:pt x="3863021" y="84501"/>
                  </a:lnTo>
                  <a:lnTo>
                    <a:pt x="4814820" y="60129"/>
                  </a:lnTo>
                  <a:lnTo>
                    <a:pt x="5778971" y="36077"/>
                  </a:lnTo>
                  <a:lnTo>
                    <a:pt x="5785962" y="34667"/>
                  </a:lnTo>
                  <a:lnTo>
                    <a:pt x="5791585" y="30806"/>
                  </a:lnTo>
                  <a:lnTo>
                    <a:pt x="5795192" y="25051"/>
                  </a:lnTo>
                  <a:lnTo>
                    <a:pt x="5796137" y="17958"/>
                  </a:lnTo>
                  <a:lnTo>
                    <a:pt x="5794728" y="11093"/>
                  </a:lnTo>
                  <a:lnTo>
                    <a:pt x="5790883" y="5371"/>
                  </a:lnTo>
                  <a:lnTo>
                    <a:pt x="5785173" y="1453"/>
                  </a:lnTo>
                  <a:lnTo>
                    <a:pt x="5778169" y="0"/>
                  </a:lnTo>
                  <a:close/>
                </a:path>
              </a:pathLst>
            </a:custGeom>
            <a:solidFill>
              <a:srgbClr val="7C5F9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033364" y="2680982"/>
              <a:ext cx="5796280" cy="156845"/>
            </a:xfrm>
            <a:custGeom>
              <a:avLst/>
              <a:gdLst/>
              <a:ahLst/>
              <a:cxnLst/>
              <a:rect l="l" t="t" r="r" b="b"/>
              <a:pathLst>
                <a:path w="5796280" h="156844">
                  <a:moveTo>
                    <a:pt x="18047" y="120579"/>
                  </a:moveTo>
                  <a:lnTo>
                    <a:pt x="982279" y="120579"/>
                  </a:lnTo>
                  <a:lnTo>
                    <a:pt x="1933917" y="120579"/>
                  </a:lnTo>
                  <a:lnTo>
                    <a:pt x="2897266" y="72155"/>
                  </a:lnTo>
                  <a:lnTo>
                    <a:pt x="3862219" y="48103"/>
                  </a:lnTo>
                  <a:lnTo>
                    <a:pt x="4814339" y="24051"/>
                  </a:lnTo>
                  <a:lnTo>
                    <a:pt x="5778169" y="0"/>
                  </a:lnTo>
                  <a:lnTo>
                    <a:pt x="5785173" y="1453"/>
                  </a:lnTo>
                  <a:lnTo>
                    <a:pt x="5790883" y="5371"/>
                  </a:lnTo>
                  <a:lnTo>
                    <a:pt x="5794728" y="11093"/>
                  </a:lnTo>
                  <a:lnTo>
                    <a:pt x="5796137" y="17958"/>
                  </a:lnTo>
                  <a:lnTo>
                    <a:pt x="5795192" y="25051"/>
                  </a:lnTo>
                  <a:lnTo>
                    <a:pt x="5791585" y="30806"/>
                  </a:lnTo>
                  <a:lnTo>
                    <a:pt x="5785962" y="34667"/>
                  </a:lnTo>
                  <a:lnTo>
                    <a:pt x="5778971" y="36077"/>
                  </a:lnTo>
                  <a:lnTo>
                    <a:pt x="4814820" y="60129"/>
                  </a:lnTo>
                  <a:lnTo>
                    <a:pt x="3863021" y="84501"/>
                  </a:lnTo>
                  <a:lnTo>
                    <a:pt x="2899672" y="108553"/>
                  </a:lnTo>
                  <a:lnTo>
                    <a:pt x="1933917" y="156656"/>
                  </a:lnTo>
                  <a:lnTo>
                    <a:pt x="982279" y="156656"/>
                  </a:lnTo>
                  <a:lnTo>
                    <a:pt x="18047" y="156656"/>
                  </a:lnTo>
                  <a:lnTo>
                    <a:pt x="11167" y="155316"/>
                  </a:lnTo>
                  <a:lnTo>
                    <a:pt x="5414" y="151586"/>
                  </a:lnTo>
                  <a:lnTo>
                    <a:pt x="1466" y="145901"/>
                  </a:lnTo>
                  <a:lnTo>
                    <a:pt x="0" y="138698"/>
                  </a:lnTo>
                  <a:lnTo>
                    <a:pt x="1466" y="131605"/>
                  </a:lnTo>
                  <a:lnTo>
                    <a:pt x="5414" y="125850"/>
                  </a:lnTo>
                  <a:lnTo>
                    <a:pt x="11167" y="121989"/>
                  </a:lnTo>
                  <a:lnTo>
                    <a:pt x="18047" y="120579"/>
                  </a:lnTo>
                  <a:close/>
                </a:path>
              </a:pathLst>
            </a:custGeom>
            <a:ln w="120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033364" y="717274"/>
              <a:ext cx="5796915" cy="1771014"/>
            </a:xfrm>
            <a:custGeom>
              <a:avLst/>
              <a:gdLst/>
              <a:ahLst/>
              <a:cxnLst/>
              <a:rect l="l" t="t" r="r" b="b"/>
              <a:pathLst>
                <a:path w="5796915" h="1771014">
                  <a:moveTo>
                    <a:pt x="1931306" y="1698691"/>
                  </a:moveTo>
                  <a:lnTo>
                    <a:pt x="982279" y="1710684"/>
                  </a:lnTo>
                  <a:lnTo>
                    <a:pt x="18047" y="1734735"/>
                  </a:lnTo>
                  <a:lnTo>
                    <a:pt x="0" y="1753656"/>
                  </a:lnTo>
                  <a:lnTo>
                    <a:pt x="1873" y="1760508"/>
                  </a:lnTo>
                  <a:lnTo>
                    <a:pt x="5965" y="1766143"/>
                  </a:lnTo>
                  <a:lnTo>
                    <a:pt x="11787" y="1769823"/>
                  </a:lnTo>
                  <a:lnTo>
                    <a:pt x="18849" y="1770813"/>
                  </a:lnTo>
                  <a:lnTo>
                    <a:pt x="983081" y="1746761"/>
                  </a:lnTo>
                  <a:lnTo>
                    <a:pt x="1934719" y="1734735"/>
                  </a:lnTo>
                  <a:lnTo>
                    <a:pt x="1939532" y="1734735"/>
                  </a:lnTo>
                  <a:lnTo>
                    <a:pt x="1941617" y="1733934"/>
                  </a:lnTo>
                  <a:lnTo>
                    <a:pt x="2023259" y="1700261"/>
                  </a:lnTo>
                  <a:lnTo>
                    <a:pt x="1927500" y="1700261"/>
                  </a:lnTo>
                  <a:lnTo>
                    <a:pt x="1931306" y="1698691"/>
                  </a:lnTo>
                  <a:close/>
                </a:path>
                <a:path w="5796915" h="1771014">
                  <a:moveTo>
                    <a:pt x="1933917" y="1698658"/>
                  </a:moveTo>
                  <a:lnTo>
                    <a:pt x="1931306" y="1698691"/>
                  </a:lnTo>
                  <a:lnTo>
                    <a:pt x="1927500" y="1700261"/>
                  </a:lnTo>
                  <a:lnTo>
                    <a:pt x="1933917" y="1698658"/>
                  </a:lnTo>
                  <a:close/>
                </a:path>
                <a:path w="5796915" h="1771014">
                  <a:moveTo>
                    <a:pt x="2027147" y="1698658"/>
                  </a:moveTo>
                  <a:lnTo>
                    <a:pt x="1933917" y="1698658"/>
                  </a:lnTo>
                  <a:lnTo>
                    <a:pt x="1927500" y="1700261"/>
                  </a:lnTo>
                  <a:lnTo>
                    <a:pt x="2023259" y="1700261"/>
                  </a:lnTo>
                  <a:lnTo>
                    <a:pt x="2027147" y="1698658"/>
                  </a:lnTo>
                  <a:close/>
                </a:path>
                <a:path w="5796915" h="1771014">
                  <a:moveTo>
                    <a:pt x="5777079" y="0"/>
                  </a:moveTo>
                  <a:lnTo>
                    <a:pt x="5770148" y="1889"/>
                  </a:lnTo>
                  <a:lnTo>
                    <a:pt x="4807601" y="508097"/>
                  </a:lnTo>
                  <a:lnTo>
                    <a:pt x="3856283" y="941028"/>
                  </a:lnTo>
                  <a:lnTo>
                    <a:pt x="2891330" y="1302606"/>
                  </a:lnTo>
                  <a:lnTo>
                    <a:pt x="1931306" y="1698691"/>
                  </a:lnTo>
                  <a:lnTo>
                    <a:pt x="1933917" y="1698658"/>
                  </a:lnTo>
                  <a:lnTo>
                    <a:pt x="2027147" y="1698658"/>
                  </a:lnTo>
                  <a:lnTo>
                    <a:pt x="2905768" y="1336278"/>
                  </a:lnTo>
                  <a:lnTo>
                    <a:pt x="3869117" y="974701"/>
                  </a:lnTo>
                  <a:lnTo>
                    <a:pt x="4821558" y="540166"/>
                  </a:lnTo>
                  <a:lnTo>
                    <a:pt x="5787313" y="34278"/>
                  </a:lnTo>
                  <a:lnTo>
                    <a:pt x="5792645" y="29809"/>
                  </a:lnTo>
                  <a:lnTo>
                    <a:pt x="5795916" y="23535"/>
                  </a:lnTo>
                  <a:lnTo>
                    <a:pt x="5796811" y="16420"/>
                  </a:lnTo>
                  <a:lnTo>
                    <a:pt x="5795013" y="9425"/>
                  </a:lnTo>
                  <a:lnTo>
                    <a:pt x="5790339" y="4098"/>
                  </a:lnTo>
                  <a:lnTo>
                    <a:pt x="5784085" y="846"/>
                  </a:lnTo>
                  <a:lnTo>
                    <a:pt x="5777079" y="0"/>
                  </a:lnTo>
                  <a:close/>
                </a:path>
              </a:pathLst>
            </a:custGeom>
            <a:solidFill>
              <a:srgbClr val="46AA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033364" y="717274"/>
              <a:ext cx="5796915" cy="1771014"/>
            </a:xfrm>
            <a:custGeom>
              <a:avLst/>
              <a:gdLst/>
              <a:ahLst/>
              <a:cxnLst/>
              <a:rect l="l" t="t" r="r" b="b"/>
              <a:pathLst>
                <a:path w="5796915" h="1771014">
                  <a:moveTo>
                    <a:pt x="18047" y="1734735"/>
                  </a:moveTo>
                  <a:lnTo>
                    <a:pt x="982279" y="1710684"/>
                  </a:lnTo>
                  <a:lnTo>
                    <a:pt x="1933917" y="1698658"/>
                  </a:lnTo>
                  <a:lnTo>
                    <a:pt x="2891330" y="1302606"/>
                  </a:lnTo>
                  <a:lnTo>
                    <a:pt x="3856284" y="941028"/>
                  </a:lnTo>
                  <a:lnTo>
                    <a:pt x="4807601" y="508097"/>
                  </a:lnTo>
                  <a:lnTo>
                    <a:pt x="5770148" y="1889"/>
                  </a:lnTo>
                  <a:lnTo>
                    <a:pt x="5777079" y="0"/>
                  </a:lnTo>
                  <a:lnTo>
                    <a:pt x="5784085" y="846"/>
                  </a:lnTo>
                  <a:lnTo>
                    <a:pt x="5790339" y="4098"/>
                  </a:lnTo>
                  <a:lnTo>
                    <a:pt x="5795014" y="9425"/>
                  </a:lnTo>
                  <a:lnTo>
                    <a:pt x="5796811" y="16420"/>
                  </a:lnTo>
                  <a:lnTo>
                    <a:pt x="5795916" y="23535"/>
                  </a:lnTo>
                  <a:lnTo>
                    <a:pt x="4821558" y="540166"/>
                  </a:lnTo>
                  <a:lnTo>
                    <a:pt x="3869118" y="974701"/>
                  </a:lnTo>
                  <a:lnTo>
                    <a:pt x="2905768" y="1336278"/>
                  </a:lnTo>
                  <a:lnTo>
                    <a:pt x="1941617" y="1733934"/>
                  </a:lnTo>
                  <a:lnTo>
                    <a:pt x="1939532" y="1734735"/>
                  </a:lnTo>
                  <a:lnTo>
                    <a:pt x="1937125" y="1734735"/>
                  </a:lnTo>
                  <a:lnTo>
                    <a:pt x="1934719" y="1734735"/>
                  </a:lnTo>
                  <a:lnTo>
                    <a:pt x="983081" y="1746761"/>
                  </a:lnTo>
                  <a:lnTo>
                    <a:pt x="18849" y="1770813"/>
                  </a:lnTo>
                  <a:lnTo>
                    <a:pt x="11787" y="1769823"/>
                  </a:lnTo>
                  <a:lnTo>
                    <a:pt x="5965" y="1766143"/>
                  </a:lnTo>
                  <a:lnTo>
                    <a:pt x="1873" y="1760508"/>
                  </a:lnTo>
                  <a:lnTo>
                    <a:pt x="0" y="1753656"/>
                  </a:lnTo>
                  <a:lnTo>
                    <a:pt x="1466" y="1746754"/>
                  </a:lnTo>
                  <a:lnTo>
                    <a:pt x="5414" y="1740889"/>
                  </a:lnTo>
                  <a:lnTo>
                    <a:pt x="11167" y="1736677"/>
                  </a:lnTo>
                  <a:lnTo>
                    <a:pt x="18047" y="1734735"/>
                  </a:lnTo>
                  <a:close/>
                </a:path>
              </a:pathLst>
            </a:custGeom>
            <a:ln w="12026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87999" y="324044"/>
            <a:ext cx="387350" cy="271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9525" lvl="0" indent="0" algn="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350%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952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952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9525" lvl="0" indent="0" algn="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952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9525" lvl="0" indent="0" algn="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206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3011" y="3035071"/>
            <a:ext cx="2965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2751" y="3035071"/>
            <a:ext cx="2965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42410" y="3035071"/>
            <a:ext cx="2965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2229" y="3035071"/>
            <a:ext cx="2965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61889" y="3035071"/>
            <a:ext cx="2965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21708" y="3035071"/>
            <a:ext cx="2965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81528" y="3035071"/>
            <a:ext cx="29654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94539" y="3458254"/>
            <a:ext cx="349885" cy="48260"/>
            <a:chOff x="1870536" y="3458254"/>
            <a:chExt cx="349885" cy="48260"/>
          </a:xfrm>
        </p:grpSpPr>
        <p:sp>
          <p:nvSpPr>
            <p:cNvPr id="26" name="object 26"/>
            <p:cNvSpPr/>
            <p:nvPr/>
          </p:nvSpPr>
          <p:spPr>
            <a:xfrm>
              <a:off x="1876549" y="3464267"/>
              <a:ext cx="337820" cy="36195"/>
            </a:xfrm>
            <a:custGeom>
              <a:avLst/>
              <a:gdLst/>
              <a:ahLst/>
              <a:cxnLst/>
              <a:rect l="l" t="t" r="r" b="b"/>
              <a:pathLst>
                <a:path w="337819" h="36195">
                  <a:moveTo>
                    <a:pt x="319645" y="0"/>
                  </a:moveTo>
                  <a:lnTo>
                    <a:pt x="18047" y="0"/>
                  </a:lnTo>
                  <a:lnTo>
                    <a:pt x="11167" y="1453"/>
                  </a:lnTo>
                  <a:lnTo>
                    <a:pt x="5414" y="5371"/>
                  </a:lnTo>
                  <a:lnTo>
                    <a:pt x="1466" y="11093"/>
                  </a:lnTo>
                  <a:lnTo>
                    <a:pt x="0" y="17958"/>
                  </a:lnTo>
                  <a:lnTo>
                    <a:pt x="1466" y="25186"/>
                  </a:lnTo>
                  <a:lnTo>
                    <a:pt x="5414" y="30926"/>
                  </a:lnTo>
                  <a:lnTo>
                    <a:pt x="11167" y="34712"/>
                  </a:lnTo>
                  <a:lnTo>
                    <a:pt x="18047" y="36077"/>
                  </a:lnTo>
                  <a:lnTo>
                    <a:pt x="319645" y="36077"/>
                  </a:lnTo>
                  <a:lnTo>
                    <a:pt x="326864" y="34712"/>
                  </a:lnTo>
                  <a:lnTo>
                    <a:pt x="332580" y="30926"/>
                  </a:lnTo>
                  <a:lnTo>
                    <a:pt x="336339" y="25186"/>
                  </a:lnTo>
                  <a:lnTo>
                    <a:pt x="337693" y="17958"/>
                  </a:lnTo>
                  <a:lnTo>
                    <a:pt x="336339" y="11093"/>
                  </a:lnTo>
                  <a:lnTo>
                    <a:pt x="332580" y="5371"/>
                  </a:lnTo>
                  <a:lnTo>
                    <a:pt x="326864" y="1453"/>
                  </a:lnTo>
                  <a:lnTo>
                    <a:pt x="31964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876549" y="3464267"/>
              <a:ext cx="337820" cy="36195"/>
            </a:xfrm>
            <a:custGeom>
              <a:avLst/>
              <a:gdLst/>
              <a:ahLst/>
              <a:cxnLst/>
              <a:rect l="l" t="t" r="r" b="b"/>
              <a:pathLst>
                <a:path w="337819" h="36195">
                  <a:moveTo>
                    <a:pt x="18047" y="0"/>
                  </a:moveTo>
                  <a:lnTo>
                    <a:pt x="319645" y="0"/>
                  </a:lnTo>
                  <a:lnTo>
                    <a:pt x="326864" y="1453"/>
                  </a:lnTo>
                  <a:lnTo>
                    <a:pt x="332580" y="5371"/>
                  </a:lnTo>
                  <a:lnTo>
                    <a:pt x="336339" y="11093"/>
                  </a:lnTo>
                  <a:lnTo>
                    <a:pt x="337693" y="17958"/>
                  </a:lnTo>
                  <a:lnTo>
                    <a:pt x="336339" y="25186"/>
                  </a:lnTo>
                  <a:lnTo>
                    <a:pt x="332580" y="30926"/>
                  </a:lnTo>
                  <a:lnTo>
                    <a:pt x="326864" y="34712"/>
                  </a:lnTo>
                  <a:lnTo>
                    <a:pt x="319645" y="36077"/>
                  </a:lnTo>
                  <a:lnTo>
                    <a:pt x="18047" y="36077"/>
                  </a:lnTo>
                  <a:lnTo>
                    <a:pt x="11167" y="34712"/>
                  </a:lnTo>
                  <a:lnTo>
                    <a:pt x="5414" y="30926"/>
                  </a:lnTo>
                  <a:lnTo>
                    <a:pt x="1466" y="25186"/>
                  </a:lnTo>
                  <a:lnTo>
                    <a:pt x="0" y="17958"/>
                  </a:lnTo>
                  <a:lnTo>
                    <a:pt x="1466" y="11093"/>
                  </a:lnTo>
                  <a:lnTo>
                    <a:pt x="5414" y="5371"/>
                  </a:lnTo>
                  <a:lnTo>
                    <a:pt x="11167" y="1453"/>
                  </a:lnTo>
                  <a:lnTo>
                    <a:pt x="18047" y="0"/>
                  </a:lnTo>
                  <a:close/>
                </a:path>
              </a:pathLst>
            </a:custGeom>
            <a:ln w="120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62306" y="3374201"/>
            <a:ext cx="81915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Cost of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Sales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68655" y="3458254"/>
            <a:ext cx="361315" cy="48260"/>
            <a:chOff x="3244652" y="3458254"/>
            <a:chExt cx="361315" cy="48260"/>
          </a:xfrm>
        </p:grpSpPr>
        <p:sp>
          <p:nvSpPr>
            <p:cNvPr id="30" name="object 30"/>
            <p:cNvSpPr/>
            <p:nvPr/>
          </p:nvSpPr>
          <p:spPr>
            <a:xfrm>
              <a:off x="3250665" y="3464267"/>
              <a:ext cx="349250" cy="36195"/>
            </a:xfrm>
            <a:custGeom>
              <a:avLst/>
              <a:gdLst/>
              <a:ahLst/>
              <a:cxnLst/>
              <a:rect l="l" t="t" r="r" b="b"/>
              <a:pathLst>
                <a:path w="349250" h="36195">
                  <a:moveTo>
                    <a:pt x="331276" y="0"/>
                  </a:moveTo>
                  <a:lnTo>
                    <a:pt x="17967" y="0"/>
                  </a:lnTo>
                  <a:lnTo>
                    <a:pt x="10964" y="1453"/>
                  </a:lnTo>
                  <a:lnTo>
                    <a:pt x="5253" y="5371"/>
                  </a:lnTo>
                  <a:lnTo>
                    <a:pt x="1408" y="11093"/>
                  </a:lnTo>
                  <a:lnTo>
                    <a:pt x="0" y="17958"/>
                  </a:lnTo>
                  <a:lnTo>
                    <a:pt x="1408" y="25186"/>
                  </a:lnTo>
                  <a:lnTo>
                    <a:pt x="5253" y="30926"/>
                  </a:lnTo>
                  <a:lnTo>
                    <a:pt x="10964" y="34712"/>
                  </a:lnTo>
                  <a:lnTo>
                    <a:pt x="17967" y="36077"/>
                  </a:lnTo>
                  <a:lnTo>
                    <a:pt x="331276" y="36077"/>
                  </a:lnTo>
                  <a:lnTo>
                    <a:pt x="338483" y="34712"/>
                  </a:lnTo>
                  <a:lnTo>
                    <a:pt x="344170" y="30926"/>
                  </a:lnTo>
                  <a:lnTo>
                    <a:pt x="347903" y="25186"/>
                  </a:lnTo>
                  <a:lnTo>
                    <a:pt x="349244" y="17958"/>
                  </a:lnTo>
                  <a:lnTo>
                    <a:pt x="347903" y="11093"/>
                  </a:lnTo>
                  <a:lnTo>
                    <a:pt x="344170" y="5371"/>
                  </a:lnTo>
                  <a:lnTo>
                    <a:pt x="338483" y="1453"/>
                  </a:lnTo>
                  <a:lnTo>
                    <a:pt x="331276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250665" y="3464267"/>
              <a:ext cx="349250" cy="36195"/>
            </a:xfrm>
            <a:custGeom>
              <a:avLst/>
              <a:gdLst/>
              <a:ahLst/>
              <a:cxnLst/>
              <a:rect l="l" t="t" r="r" b="b"/>
              <a:pathLst>
                <a:path w="349250" h="36195">
                  <a:moveTo>
                    <a:pt x="17967" y="0"/>
                  </a:moveTo>
                  <a:lnTo>
                    <a:pt x="331276" y="0"/>
                  </a:lnTo>
                  <a:lnTo>
                    <a:pt x="338483" y="1453"/>
                  </a:lnTo>
                  <a:lnTo>
                    <a:pt x="344170" y="5371"/>
                  </a:lnTo>
                  <a:lnTo>
                    <a:pt x="347903" y="11093"/>
                  </a:lnTo>
                  <a:lnTo>
                    <a:pt x="349244" y="17958"/>
                  </a:lnTo>
                  <a:lnTo>
                    <a:pt x="347903" y="25186"/>
                  </a:lnTo>
                  <a:lnTo>
                    <a:pt x="344170" y="30926"/>
                  </a:lnTo>
                  <a:lnTo>
                    <a:pt x="338483" y="34712"/>
                  </a:lnTo>
                  <a:lnTo>
                    <a:pt x="331276" y="36077"/>
                  </a:lnTo>
                  <a:lnTo>
                    <a:pt x="17967" y="36077"/>
                  </a:lnTo>
                  <a:lnTo>
                    <a:pt x="10964" y="34712"/>
                  </a:lnTo>
                  <a:lnTo>
                    <a:pt x="5253" y="30926"/>
                  </a:lnTo>
                  <a:lnTo>
                    <a:pt x="1408" y="25186"/>
                  </a:lnTo>
                  <a:lnTo>
                    <a:pt x="0" y="17958"/>
                  </a:lnTo>
                  <a:lnTo>
                    <a:pt x="1408" y="11093"/>
                  </a:lnTo>
                  <a:lnTo>
                    <a:pt x="5253" y="5371"/>
                  </a:lnTo>
                  <a:lnTo>
                    <a:pt x="10964" y="1453"/>
                  </a:lnTo>
                  <a:lnTo>
                    <a:pt x="17967" y="0"/>
                  </a:lnTo>
                  <a:close/>
                </a:path>
              </a:pathLst>
            </a:custGeom>
            <a:ln w="120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40753" y="3374201"/>
            <a:ext cx="86868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Gross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Margin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90334" y="3458254"/>
            <a:ext cx="361950" cy="48260"/>
            <a:chOff x="4666334" y="3458254"/>
            <a:chExt cx="361950" cy="48260"/>
          </a:xfrm>
        </p:grpSpPr>
        <p:sp>
          <p:nvSpPr>
            <p:cNvPr id="34" name="object 34"/>
            <p:cNvSpPr/>
            <p:nvPr/>
          </p:nvSpPr>
          <p:spPr>
            <a:xfrm>
              <a:off x="4672347" y="3464267"/>
              <a:ext cx="349885" cy="36195"/>
            </a:xfrm>
            <a:custGeom>
              <a:avLst/>
              <a:gdLst/>
              <a:ahLst/>
              <a:cxnLst/>
              <a:rect l="l" t="t" r="r" b="b"/>
              <a:pathLst>
                <a:path w="349885" h="36195">
                  <a:moveTo>
                    <a:pt x="331276" y="0"/>
                  </a:moveTo>
                  <a:lnTo>
                    <a:pt x="18127" y="0"/>
                  </a:lnTo>
                  <a:lnTo>
                    <a:pt x="11234" y="1453"/>
                  </a:lnTo>
                  <a:lnTo>
                    <a:pt x="5454" y="5371"/>
                  </a:lnTo>
                  <a:lnTo>
                    <a:pt x="1478" y="11093"/>
                  </a:lnTo>
                  <a:lnTo>
                    <a:pt x="0" y="17958"/>
                  </a:lnTo>
                  <a:lnTo>
                    <a:pt x="1478" y="25186"/>
                  </a:lnTo>
                  <a:lnTo>
                    <a:pt x="5454" y="30926"/>
                  </a:lnTo>
                  <a:lnTo>
                    <a:pt x="11234" y="34712"/>
                  </a:lnTo>
                  <a:lnTo>
                    <a:pt x="18127" y="36077"/>
                  </a:lnTo>
                  <a:lnTo>
                    <a:pt x="331276" y="36077"/>
                  </a:lnTo>
                  <a:lnTo>
                    <a:pt x="338761" y="34712"/>
                  </a:lnTo>
                  <a:lnTo>
                    <a:pt x="344591" y="30926"/>
                  </a:lnTo>
                  <a:lnTo>
                    <a:pt x="348376" y="25186"/>
                  </a:lnTo>
                  <a:lnTo>
                    <a:pt x="349725" y="17958"/>
                  </a:lnTo>
                  <a:lnTo>
                    <a:pt x="348376" y="11093"/>
                  </a:lnTo>
                  <a:lnTo>
                    <a:pt x="344591" y="5371"/>
                  </a:lnTo>
                  <a:lnTo>
                    <a:pt x="338761" y="1453"/>
                  </a:lnTo>
                  <a:lnTo>
                    <a:pt x="331276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672347" y="3464267"/>
              <a:ext cx="349885" cy="36195"/>
            </a:xfrm>
            <a:custGeom>
              <a:avLst/>
              <a:gdLst/>
              <a:ahLst/>
              <a:cxnLst/>
              <a:rect l="l" t="t" r="r" b="b"/>
              <a:pathLst>
                <a:path w="349885" h="36195">
                  <a:moveTo>
                    <a:pt x="18127" y="0"/>
                  </a:moveTo>
                  <a:lnTo>
                    <a:pt x="331276" y="0"/>
                  </a:lnTo>
                  <a:lnTo>
                    <a:pt x="338761" y="1453"/>
                  </a:lnTo>
                  <a:lnTo>
                    <a:pt x="344591" y="5371"/>
                  </a:lnTo>
                  <a:lnTo>
                    <a:pt x="348376" y="11093"/>
                  </a:lnTo>
                  <a:lnTo>
                    <a:pt x="349725" y="17958"/>
                  </a:lnTo>
                  <a:lnTo>
                    <a:pt x="348376" y="25186"/>
                  </a:lnTo>
                  <a:lnTo>
                    <a:pt x="344591" y="30926"/>
                  </a:lnTo>
                  <a:lnTo>
                    <a:pt x="338761" y="34712"/>
                  </a:lnTo>
                  <a:lnTo>
                    <a:pt x="331276" y="36077"/>
                  </a:lnTo>
                  <a:lnTo>
                    <a:pt x="18127" y="36077"/>
                  </a:lnTo>
                  <a:lnTo>
                    <a:pt x="11234" y="34712"/>
                  </a:lnTo>
                  <a:lnTo>
                    <a:pt x="5454" y="30926"/>
                  </a:lnTo>
                  <a:lnTo>
                    <a:pt x="1478" y="25186"/>
                  </a:lnTo>
                  <a:lnTo>
                    <a:pt x="0" y="17958"/>
                  </a:lnTo>
                  <a:lnTo>
                    <a:pt x="1478" y="11093"/>
                  </a:lnTo>
                  <a:lnTo>
                    <a:pt x="5454" y="5371"/>
                  </a:lnTo>
                  <a:lnTo>
                    <a:pt x="11234" y="1453"/>
                  </a:lnTo>
                  <a:lnTo>
                    <a:pt x="18127" y="0"/>
                  </a:lnTo>
                  <a:close/>
                </a:path>
              </a:pathLst>
            </a:custGeom>
            <a:ln w="120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566927" y="3374201"/>
            <a:ext cx="61468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Expenses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347478" y="3458254"/>
            <a:ext cx="361315" cy="48260"/>
            <a:chOff x="5823475" y="3458254"/>
            <a:chExt cx="361315" cy="48260"/>
          </a:xfrm>
        </p:grpSpPr>
        <p:sp>
          <p:nvSpPr>
            <p:cNvPr id="38" name="object 38"/>
            <p:cNvSpPr/>
            <p:nvPr/>
          </p:nvSpPr>
          <p:spPr>
            <a:xfrm>
              <a:off x="5829488" y="3464267"/>
              <a:ext cx="349250" cy="36195"/>
            </a:xfrm>
            <a:custGeom>
              <a:avLst/>
              <a:gdLst/>
              <a:ahLst/>
              <a:cxnLst/>
              <a:rect l="l" t="t" r="r" b="b"/>
              <a:pathLst>
                <a:path w="349250" h="36195">
                  <a:moveTo>
                    <a:pt x="331116" y="0"/>
                  </a:moveTo>
                  <a:lnTo>
                    <a:pt x="17967" y="0"/>
                  </a:lnTo>
                  <a:lnTo>
                    <a:pt x="10964" y="1453"/>
                  </a:lnTo>
                  <a:lnTo>
                    <a:pt x="5253" y="5371"/>
                  </a:lnTo>
                  <a:lnTo>
                    <a:pt x="1408" y="11093"/>
                  </a:lnTo>
                  <a:lnTo>
                    <a:pt x="0" y="17958"/>
                  </a:lnTo>
                  <a:lnTo>
                    <a:pt x="1408" y="25186"/>
                  </a:lnTo>
                  <a:lnTo>
                    <a:pt x="5253" y="30926"/>
                  </a:lnTo>
                  <a:lnTo>
                    <a:pt x="10964" y="34712"/>
                  </a:lnTo>
                  <a:lnTo>
                    <a:pt x="17967" y="36077"/>
                  </a:lnTo>
                  <a:lnTo>
                    <a:pt x="331116" y="36077"/>
                  </a:lnTo>
                  <a:lnTo>
                    <a:pt x="338415" y="34712"/>
                  </a:lnTo>
                  <a:lnTo>
                    <a:pt x="344150" y="30926"/>
                  </a:lnTo>
                  <a:lnTo>
                    <a:pt x="347900" y="25186"/>
                  </a:lnTo>
                  <a:lnTo>
                    <a:pt x="349244" y="17958"/>
                  </a:lnTo>
                  <a:lnTo>
                    <a:pt x="347900" y="11093"/>
                  </a:lnTo>
                  <a:lnTo>
                    <a:pt x="344150" y="5371"/>
                  </a:lnTo>
                  <a:lnTo>
                    <a:pt x="338415" y="1453"/>
                  </a:lnTo>
                  <a:lnTo>
                    <a:pt x="331116" y="0"/>
                  </a:lnTo>
                  <a:close/>
                </a:path>
              </a:pathLst>
            </a:custGeom>
            <a:solidFill>
              <a:srgbClr val="7C5F9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829488" y="3464267"/>
              <a:ext cx="349250" cy="36195"/>
            </a:xfrm>
            <a:custGeom>
              <a:avLst/>
              <a:gdLst/>
              <a:ahLst/>
              <a:cxnLst/>
              <a:rect l="l" t="t" r="r" b="b"/>
              <a:pathLst>
                <a:path w="349250" h="36195">
                  <a:moveTo>
                    <a:pt x="17967" y="0"/>
                  </a:moveTo>
                  <a:lnTo>
                    <a:pt x="331116" y="0"/>
                  </a:lnTo>
                  <a:lnTo>
                    <a:pt x="338415" y="1453"/>
                  </a:lnTo>
                  <a:lnTo>
                    <a:pt x="344150" y="5371"/>
                  </a:lnTo>
                  <a:lnTo>
                    <a:pt x="347900" y="11093"/>
                  </a:lnTo>
                  <a:lnTo>
                    <a:pt x="349244" y="17958"/>
                  </a:lnTo>
                  <a:lnTo>
                    <a:pt x="347900" y="25186"/>
                  </a:lnTo>
                  <a:lnTo>
                    <a:pt x="344150" y="30926"/>
                  </a:lnTo>
                  <a:lnTo>
                    <a:pt x="338415" y="34712"/>
                  </a:lnTo>
                  <a:lnTo>
                    <a:pt x="331116" y="36077"/>
                  </a:lnTo>
                  <a:lnTo>
                    <a:pt x="17967" y="36077"/>
                  </a:lnTo>
                  <a:lnTo>
                    <a:pt x="10964" y="34712"/>
                  </a:lnTo>
                  <a:lnTo>
                    <a:pt x="5253" y="30926"/>
                  </a:lnTo>
                  <a:lnTo>
                    <a:pt x="1408" y="25186"/>
                  </a:lnTo>
                  <a:lnTo>
                    <a:pt x="0" y="17958"/>
                  </a:lnTo>
                  <a:lnTo>
                    <a:pt x="1408" y="11093"/>
                  </a:lnTo>
                  <a:lnTo>
                    <a:pt x="5253" y="5371"/>
                  </a:lnTo>
                  <a:lnTo>
                    <a:pt x="10964" y="1453"/>
                  </a:lnTo>
                  <a:lnTo>
                    <a:pt x="17967" y="0"/>
                  </a:lnTo>
                  <a:close/>
                </a:path>
              </a:pathLst>
            </a:custGeom>
            <a:ln w="120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724069" y="3374201"/>
            <a:ext cx="46482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383821" y="3458254"/>
            <a:ext cx="361315" cy="48260"/>
            <a:chOff x="6859818" y="3458254"/>
            <a:chExt cx="361315" cy="48260"/>
          </a:xfrm>
        </p:grpSpPr>
        <p:sp>
          <p:nvSpPr>
            <p:cNvPr id="42" name="object 42"/>
            <p:cNvSpPr/>
            <p:nvPr/>
          </p:nvSpPr>
          <p:spPr>
            <a:xfrm>
              <a:off x="6865831" y="3464267"/>
              <a:ext cx="349250" cy="36195"/>
            </a:xfrm>
            <a:custGeom>
              <a:avLst/>
              <a:gdLst/>
              <a:ahLst/>
              <a:cxnLst/>
              <a:rect l="l" t="t" r="r" b="b"/>
              <a:pathLst>
                <a:path w="349250" h="36195">
                  <a:moveTo>
                    <a:pt x="331276" y="0"/>
                  </a:moveTo>
                  <a:lnTo>
                    <a:pt x="17967" y="0"/>
                  </a:lnTo>
                  <a:lnTo>
                    <a:pt x="10964" y="1453"/>
                  </a:lnTo>
                  <a:lnTo>
                    <a:pt x="5253" y="5371"/>
                  </a:lnTo>
                  <a:lnTo>
                    <a:pt x="1408" y="11093"/>
                  </a:lnTo>
                  <a:lnTo>
                    <a:pt x="0" y="17958"/>
                  </a:lnTo>
                  <a:lnTo>
                    <a:pt x="1408" y="25186"/>
                  </a:lnTo>
                  <a:lnTo>
                    <a:pt x="5253" y="30926"/>
                  </a:lnTo>
                  <a:lnTo>
                    <a:pt x="10964" y="34712"/>
                  </a:lnTo>
                  <a:lnTo>
                    <a:pt x="17967" y="36077"/>
                  </a:lnTo>
                  <a:lnTo>
                    <a:pt x="331276" y="36077"/>
                  </a:lnTo>
                  <a:lnTo>
                    <a:pt x="338415" y="34712"/>
                  </a:lnTo>
                  <a:lnTo>
                    <a:pt x="344110" y="30926"/>
                  </a:lnTo>
                  <a:lnTo>
                    <a:pt x="347880" y="25186"/>
                  </a:lnTo>
                  <a:lnTo>
                    <a:pt x="349244" y="17958"/>
                  </a:lnTo>
                  <a:lnTo>
                    <a:pt x="347880" y="11093"/>
                  </a:lnTo>
                  <a:lnTo>
                    <a:pt x="344110" y="5371"/>
                  </a:lnTo>
                  <a:lnTo>
                    <a:pt x="338415" y="1453"/>
                  </a:lnTo>
                  <a:lnTo>
                    <a:pt x="331276" y="0"/>
                  </a:lnTo>
                  <a:close/>
                </a:path>
              </a:pathLst>
            </a:custGeom>
            <a:solidFill>
              <a:srgbClr val="46AA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865831" y="3464267"/>
              <a:ext cx="349250" cy="36195"/>
            </a:xfrm>
            <a:custGeom>
              <a:avLst/>
              <a:gdLst/>
              <a:ahLst/>
              <a:cxnLst/>
              <a:rect l="l" t="t" r="r" b="b"/>
              <a:pathLst>
                <a:path w="349250" h="36195">
                  <a:moveTo>
                    <a:pt x="17967" y="0"/>
                  </a:moveTo>
                  <a:lnTo>
                    <a:pt x="331276" y="0"/>
                  </a:lnTo>
                  <a:lnTo>
                    <a:pt x="338415" y="1453"/>
                  </a:lnTo>
                  <a:lnTo>
                    <a:pt x="344110" y="5371"/>
                  </a:lnTo>
                  <a:lnTo>
                    <a:pt x="347880" y="11093"/>
                  </a:lnTo>
                  <a:lnTo>
                    <a:pt x="349244" y="17958"/>
                  </a:lnTo>
                  <a:lnTo>
                    <a:pt x="347880" y="25186"/>
                  </a:lnTo>
                  <a:lnTo>
                    <a:pt x="344110" y="30926"/>
                  </a:lnTo>
                  <a:lnTo>
                    <a:pt x="338415" y="34712"/>
                  </a:lnTo>
                  <a:lnTo>
                    <a:pt x="331276" y="36077"/>
                  </a:lnTo>
                  <a:lnTo>
                    <a:pt x="17967" y="36077"/>
                  </a:lnTo>
                  <a:lnTo>
                    <a:pt x="10964" y="34712"/>
                  </a:lnTo>
                  <a:lnTo>
                    <a:pt x="5253" y="30926"/>
                  </a:lnTo>
                  <a:lnTo>
                    <a:pt x="1408" y="25186"/>
                  </a:lnTo>
                  <a:lnTo>
                    <a:pt x="0" y="17958"/>
                  </a:lnTo>
                  <a:lnTo>
                    <a:pt x="1408" y="11093"/>
                  </a:lnTo>
                  <a:lnTo>
                    <a:pt x="5253" y="5371"/>
                  </a:lnTo>
                  <a:lnTo>
                    <a:pt x="10964" y="1453"/>
                  </a:lnTo>
                  <a:lnTo>
                    <a:pt x="17967" y="0"/>
                  </a:lnTo>
                  <a:close/>
                </a:path>
              </a:pathLst>
            </a:custGeom>
            <a:ln w="120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755120" y="3374201"/>
            <a:ext cx="36766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483806" y="257854"/>
            <a:ext cx="7522209" cy="3484879"/>
            <a:chOff x="959803" y="257851"/>
            <a:chExt cx="7522209" cy="3484879"/>
          </a:xfrm>
        </p:grpSpPr>
        <p:sp>
          <p:nvSpPr>
            <p:cNvPr id="46" name="object 46"/>
            <p:cNvSpPr/>
            <p:nvPr/>
          </p:nvSpPr>
          <p:spPr>
            <a:xfrm>
              <a:off x="960926" y="258973"/>
              <a:ext cx="7519670" cy="3482340"/>
            </a:xfrm>
            <a:custGeom>
              <a:avLst/>
              <a:gdLst/>
              <a:ahLst/>
              <a:cxnLst/>
              <a:rect l="l" t="t" r="r" b="b"/>
              <a:pathLst>
                <a:path w="7519670" h="3482340">
                  <a:moveTo>
                    <a:pt x="7517170" y="0"/>
                  </a:moveTo>
                  <a:lnTo>
                    <a:pt x="2807" y="0"/>
                  </a:lnTo>
                  <a:lnTo>
                    <a:pt x="0" y="3206"/>
                  </a:lnTo>
                  <a:lnTo>
                    <a:pt x="0" y="3480284"/>
                  </a:lnTo>
                  <a:lnTo>
                    <a:pt x="2807" y="3482209"/>
                  </a:lnTo>
                  <a:lnTo>
                    <a:pt x="7517170" y="3482209"/>
                  </a:lnTo>
                  <a:lnTo>
                    <a:pt x="7519577" y="3480284"/>
                  </a:lnTo>
                  <a:lnTo>
                    <a:pt x="7519577" y="3476276"/>
                  </a:lnTo>
                  <a:lnTo>
                    <a:pt x="12031" y="3476276"/>
                  </a:lnTo>
                  <a:lnTo>
                    <a:pt x="6015" y="3470183"/>
                  </a:lnTo>
                  <a:lnTo>
                    <a:pt x="12031" y="3470183"/>
                  </a:lnTo>
                  <a:lnTo>
                    <a:pt x="12031" y="12025"/>
                  </a:lnTo>
                  <a:lnTo>
                    <a:pt x="6015" y="12025"/>
                  </a:lnTo>
                  <a:lnTo>
                    <a:pt x="12031" y="5932"/>
                  </a:lnTo>
                  <a:lnTo>
                    <a:pt x="7519577" y="5932"/>
                  </a:lnTo>
                  <a:lnTo>
                    <a:pt x="7519577" y="3206"/>
                  </a:lnTo>
                  <a:lnTo>
                    <a:pt x="7517170" y="0"/>
                  </a:lnTo>
                  <a:close/>
                </a:path>
                <a:path w="7519670" h="3482340">
                  <a:moveTo>
                    <a:pt x="12031" y="3470183"/>
                  </a:moveTo>
                  <a:lnTo>
                    <a:pt x="6015" y="3470183"/>
                  </a:lnTo>
                  <a:lnTo>
                    <a:pt x="12031" y="3476276"/>
                  </a:lnTo>
                  <a:lnTo>
                    <a:pt x="12031" y="3470183"/>
                  </a:lnTo>
                  <a:close/>
                </a:path>
                <a:path w="7519670" h="3482340">
                  <a:moveTo>
                    <a:pt x="7507545" y="3470183"/>
                  </a:moveTo>
                  <a:lnTo>
                    <a:pt x="12031" y="3470183"/>
                  </a:lnTo>
                  <a:lnTo>
                    <a:pt x="12031" y="3476276"/>
                  </a:lnTo>
                  <a:lnTo>
                    <a:pt x="7507545" y="3476276"/>
                  </a:lnTo>
                  <a:lnTo>
                    <a:pt x="7507545" y="3470183"/>
                  </a:lnTo>
                  <a:close/>
                </a:path>
                <a:path w="7519670" h="3482340">
                  <a:moveTo>
                    <a:pt x="7507545" y="5932"/>
                  </a:moveTo>
                  <a:lnTo>
                    <a:pt x="7507545" y="3476276"/>
                  </a:lnTo>
                  <a:lnTo>
                    <a:pt x="7513481" y="3470183"/>
                  </a:lnTo>
                  <a:lnTo>
                    <a:pt x="7519577" y="3470183"/>
                  </a:lnTo>
                  <a:lnTo>
                    <a:pt x="7519577" y="12025"/>
                  </a:lnTo>
                  <a:lnTo>
                    <a:pt x="7513481" y="12025"/>
                  </a:lnTo>
                  <a:lnTo>
                    <a:pt x="7507545" y="5932"/>
                  </a:lnTo>
                  <a:close/>
                </a:path>
                <a:path w="7519670" h="3482340">
                  <a:moveTo>
                    <a:pt x="7519577" y="3470183"/>
                  </a:moveTo>
                  <a:lnTo>
                    <a:pt x="7513481" y="3470183"/>
                  </a:lnTo>
                  <a:lnTo>
                    <a:pt x="7507545" y="3476276"/>
                  </a:lnTo>
                  <a:lnTo>
                    <a:pt x="7519577" y="3476276"/>
                  </a:lnTo>
                  <a:lnTo>
                    <a:pt x="7519577" y="3470183"/>
                  </a:lnTo>
                  <a:close/>
                </a:path>
                <a:path w="7519670" h="3482340">
                  <a:moveTo>
                    <a:pt x="12031" y="5932"/>
                  </a:moveTo>
                  <a:lnTo>
                    <a:pt x="6015" y="12025"/>
                  </a:lnTo>
                  <a:lnTo>
                    <a:pt x="12031" y="12025"/>
                  </a:lnTo>
                  <a:lnTo>
                    <a:pt x="12031" y="5932"/>
                  </a:lnTo>
                  <a:close/>
                </a:path>
                <a:path w="7519670" h="3482340">
                  <a:moveTo>
                    <a:pt x="7507545" y="5932"/>
                  </a:moveTo>
                  <a:lnTo>
                    <a:pt x="12031" y="5932"/>
                  </a:lnTo>
                  <a:lnTo>
                    <a:pt x="12031" y="12025"/>
                  </a:lnTo>
                  <a:lnTo>
                    <a:pt x="7507545" y="12025"/>
                  </a:lnTo>
                  <a:lnTo>
                    <a:pt x="7507545" y="5932"/>
                  </a:lnTo>
                  <a:close/>
                </a:path>
                <a:path w="7519670" h="3482340">
                  <a:moveTo>
                    <a:pt x="7519577" y="5932"/>
                  </a:moveTo>
                  <a:lnTo>
                    <a:pt x="7507545" y="5932"/>
                  </a:lnTo>
                  <a:lnTo>
                    <a:pt x="7513481" y="12025"/>
                  </a:lnTo>
                  <a:lnTo>
                    <a:pt x="7519577" y="12025"/>
                  </a:lnTo>
                  <a:lnTo>
                    <a:pt x="7519577" y="5932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960926" y="258973"/>
              <a:ext cx="7519670" cy="3482340"/>
            </a:xfrm>
            <a:custGeom>
              <a:avLst/>
              <a:gdLst/>
              <a:ahLst/>
              <a:cxnLst/>
              <a:rect l="l" t="t" r="r" b="b"/>
              <a:pathLst>
                <a:path w="7519670" h="3482340">
                  <a:moveTo>
                    <a:pt x="0" y="5932"/>
                  </a:moveTo>
                  <a:lnTo>
                    <a:pt x="0" y="3206"/>
                  </a:lnTo>
                  <a:lnTo>
                    <a:pt x="2807" y="0"/>
                  </a:lnTo>
                  <a:lnTo>
                    <a:pt x="6015" y="0"/>
                  </a:lnTo>
                  <a:lnTo>
                    <a:pt x="7513481" y="0"/>
                  </a:lnTo>
                  <a:lnTo>
                    <a:pt x="7517171" y="0"/>
                  </a:lnTo>
                  <a:lnTo>
                    <a:pt x="7519577" y="3206"/>
                  </a:lnTo>
                  <a:lnTo>
                    <a:pt x="7519577" y="5932"/>
                  </a:lnTo>
                  <a:lnTo>
                    <a:pt x="7519577" y="3476276"/>
                  </a:lnTo>
                  <a:lnTo>
                    <a:pt x="7519577" y="3480284"/>
                  </a:lnTo>
                  <a:lnTo>
                    <a:pt x="7517171" y="3482209"/>
                  </a:lnTo>
                  <a:lnTo>
                    <a:pt x="7513481" y="3482209"/>
                  </a:lnTo>
                  <a:lnTo>
                    <a:pt x="6015" y="3482209"/>
                  </a:lnTo>
                  <a:lnTo>
                    <a:pt x="2807" y="3482209"/>
                  </a:lnTo>
                  <a:lnTo>
                    <a:pt x="0" y="3480284"/>
                  </a:lnTo>
                  <a:lnTo>
                    <a:pt x="0" y="3476276"/>
                  </a:lnTo>
                  <a:lnTo>
                    <a:pt x="0" y="5932"/>
                  </a:lnTo>
                  <a:close/>
                </a:path>
                <a:path w="7519670" h="3482340">
                  <a:moveTo>
                    <a:pt x="12031" y="3476276"/>
                  </a:moveTo>
                  <a:lnTo>
                    <a:pt x="6015" y="3470183"/>
                  </a:lnTo>
                  <a:lnTo>
                    <a:pt x="7513481" y="3470183"/>
                  </a:lnTo>
                  <a:lnTo>
                    <a:pt x="7507545" y="3476276"/>
                  </a:lnTo>
                  <a:lnTo>
                    <a:pt x="7507545" y="5932"/>
                  </a:lnTo>
                  <a:lnTo>
                    <a:pt x="7513481" y="12025"/>
                  </a:lnTo>
                  <a:lnTo>
                    <a:pt x="6015" y="12025"/>
                  </a:lnTo>
                  <a:lnTo>
                    <a:pt x="12031" y="5932"/>
                  </a:lnTo>
                  <a:lnTo>
                    <a:pt x="12031" y="3476276"/>
                  </a:lnTo>
                  <a:close/>
                </a:path>
              </a:pathLst>
            </a:custGeom>
            <a:ln w="317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/>
          <p:nvPr/>
        </p:nvSpPr>
        <p:spPr>
          <a:xfrm>
            <a:off x="5687570" y="5230596"/>
            <a:ext cx="1807845" cy="359410"/>
          </a:xfrm>
          <a:custGeom>
            <a:avLst/>
            <a:gdLst/>
            <a:ahLst/>
            <a:cxnLst/>
            <a:rect l="l" t="t" r="r" b="b"/>
            <a:pathLst>
              <a:path w="1807845" h="359410">
                <a:moveTo>
                  <a:pt x="949071" y="0"/>
                </a:moveTo>
                <a:lnTo>
                  <a:pt x="858266" y="0"/>
                </a:lnTo>
                <a:lnTo>
                  <a:pt x="683387" y="5080"/>
                </a:lnTo>
                <a:lnTo>
                  <a:pt x="521335" y="15239"/>
                </a:lnTo>
                <a:lnTo>
                  <a:pt x="375666" y="30480"/>
                </a:lnTo>
                <a:lnTo>
                  <a:pt x="279273" y="45719"/>
                </a:lnTo>
                <a:lnTo>
                  <a:pt x="221615" y="55880"/>
                </a:lnTo>
                <a:lnTo>
                  <a:pt x="169799" y="68580"/>
                </a:lnTo>
                <a:lnTo>
                  <a:pt x="124333" y="81280"/>
                </a:lnTo>
                <a:lnTo>
                  <a:pt x="104012" y="88900"/>
                </a:lnTo>
                <a:lnTo>
                  <a:pt x="85217" y="95250"/>
                </a:lnTo>
                <a:lnTo>
                  <a:pt x="38481" y="120650"/>
                </a:lnTo>
                <a:lnTo>
                  <a:pt x="9652" y="148589"/>
                </a:lnTo>
                <a:lnTo>
                  <a:pt x="8509" y="149859"/>
                </a:lnTo>
                <a:lnTo>
                  <a:pt x="7493" y="152400"/>
                </a:lnTo>
                <a:lnTo>
                  <a:pt x="6604" y="153669"/>
                </a:lnTo>
                <a:lnTo>
                  <a:pt x="2667" y="162559"/>
                </a:lnTo>
                <a:lnTo>
                  <a:pt x="2032" y="165100"/>
                </a:lnTo>
                <a:lnTo>
                  <a:pt x="1651" y="166369"/>
                </a:lnTo>
                <a:lnTo>
                  <a:pt x="381" y="172719"/>
                </a:lnTo>
                <a:lnTo>
                  <a:pt x="254" y="173990"/>
                </a:lnTo>
                <a:lnTo>
                  <a:pt x="84" y="176529"/>
                </a:lnTo>
                <a:lnTo>
                  <a:pt x="0" y="182879"/>
                </a:lnTo>
                <a:lnTo>
                  <a:pt x="254" y="186690"/>
                </a:lnTo>
                <a:lnTo>
                  <a:pt x="381" y="187959"/>
                </a:lnTo>
                <a:lnTo>
                  <a:pt x="1651" y="194309"/>
                </a:lnTo>
                <a:lnTo>
                  <a:pt x="2032" y="195579"/>
                </a:lnTo>
                <a:lnTo>
                  <a:pt x="2667" y="196850"/>
                </a:lnTo>
                <a:lnTo>
                  <a:pt x="6604" y="207009"/>
                </a:lnTo>
                <a:lnTo>
                  <a:pt x="7493" y="208279"/>
                </a:lnTo>
                <a:lnTo>
                  <a:pt x="8509" y="210819"/>
                </a:lnTo>
                <a:lnTo>
                  <a:pt x="9779" y="212090"/>
                </a:lnTo>
                <a:lnTo>
                  <a:pt x="15367" y="219709"/>
                </a:lnTo>
                <a:lnTo>
                  <a:pt x="16256" y="220979"/>
                </a:lnTo>
                <a:lnTo>
                  <a:pt x="18287" y="223519"/>
                </a:lnTo>
                <a:lnTo>
                  <a:pt x="54229" y="250190"/>
                </a:lnTo>
                <a:lnTo>
                  <a:pt x="105029" y="273050"/>
                </a:lnTo>
                <a:lnTo>
                  <a:pt x="147066" y="285750"/>
                </a:lnTo>
                <a:lnTo>
                  <a:pt x="195580" y="298450"/>
                </a:lnTo>
                <a:lnTo>
                  <a:pt x="250190" y="309879"/>
                </a:lnTo>
                <a:lnTo>
                  <a:pt x="310388" y="320040"/>
                </a:lnTo>
                <a:lnTo>
                  <a:pt x="375920" y="330200"/>
                </a:lnTo>
                <a:lnTo>
                  <a:pt x="521589" y="345440"/>
                </a:lnTo>
                <a:lnTo>
                  <a:pt x="683641" y="355600"/>
                </a:lnTo>
                <a:lnTo>
                  <a:pt x="813689" y="359409"/>
                </a:lnTo>
                <a:lnTo>
                  <a:pt x="993521" y="359409"/>
                </a:lnTo>
                <a:lnTo>
                  <a:pt x="1123823" y="355600"/>
                </a:lnTo>
                <a:lnTo>
                  <a:pt x="1285875" y="345440"/>
                </a:lnTo>
                <a:lnTo>
                  <a:pt x="1431544" y="330200"/>
                </a:lnTo>
                <a:lnTo>
                  <a:pt x="1448371" y="327659"/>
                </a:lnTo>
                <a:lnTo>
                  <a:pt x="903224" y="327659"/>
                </a:lnTo>
                <a:lnTo>
                  <a:pt x="858647" y="326390"/>
                </a:lnTo>
                <a:lnTo>
                  <a:pt x="814197" y="326390"/>
                </a:lnTo>
                <a:lnTo>
                  <a:pt x="684911" y="322579"/>
                </a:lnTo>
                <a:lnTo>
                  <a:pt x="524256" y="312419"/>
                </a:lnTo>
                <a:lnTo>
                  <a:pt x="380111" y="297179"/>
                </a:lnTo>
                <a:lnTo>
                  <a:pt x="315341" y="287019"/>
                </a:lnTo>
                <a:lnTo>
                  <a:pt x="284988" y="283209"/>
                </a:lnTo>
                <a:lnTo>
                  <a:pt x="256032" y="276859"/>
                </a:lnTo>
                <a:lnTo>
                  <a:pt x="228600" y="271779"/>
                </a:lnTo>
                <a:lnTo>
                  <a:pt x="202692" y="265429"/>
                </a:lnTo>
                <a:lnTo>
                  <a:pt x="155702" y="254000"/>
                </a:lnTo>
                <a:lnTo>
                  <a:pt x="115570" y="241300"/>
                </a:lnTo>
                <a:lnTo>
                  <a:pt x="82804" y="227329"/>
                </a:lnTo>
                <a:lnTo>
                  <a:pt x="69215" y="220979"/>
                </a:lnTo>
                <a:lnTo>
                  <a:pt x="36703" y="193040"/>
                </a:lnTo>
                <a:lnTo>
                  <a:pt x="33020" y="181609"/>
                </a:lnTo>
                <a:lnTo>
                  <a:pt x="33147" y="176529"/>
                </a:lnTo>
                <a:lnTo>
                  <a:pt x="58420" y="146050"/>
                </a:lnTo>
                <a:lnTo>
                  <a:pt x="83058" y="133350"/>
                </a:lnTo>
                <a:lnTo>
                  <a:pt x="98552" y="125730"/>
                </a:lnTo>
                <a:lnTo>
                  <a:pt x="134874" y="113030"/>
                </a:lnTo>
                <a:lnTo>
                  <a:pt x="178562" y="100330"/>
                </a:lnTo>
                <a:lnTo>
                  <a:pt x="228727" y="88900"/>
                </a:lnTo>
                <a:lnTo>
                  <a:pt x="256159" y="82550"/>
                </a:lnTo>
                <a:lnTo>
                  <a:pt x="315468" y="72389"/>
                </a:lnTo>
                <a:lnTo>
                  <a:pt x="347218" y="68580"/>
                </a:lnTo>
                <a:lnTo>
                  <a:pt x="380111" y="63500"/>
                </a:lnTo>
                <a:lnTo>
                  <a:pt x="524256" y="48259"/>
                </a:lnTo>
                <a:lnTo>
                  <a:pt x="563118" y="45719"/>
                </a:lnTo>
                <a:lnTo>
                  <a:pt x="602869" y="41909"/>
                </a:lnTo>
                <a:lnTo>
                  <a:pt x="643509" y="40639"/>
                </a:lnTo>
                <a:lnTo>
                  <a:pt x="685038" y="38100"/>
                </a:lnTo>
                <a:lnTo>
                  <a:pt x="858647" y="33019"/>
                </a:lnTo>
                <a:lnTo>
                  <a:pt x="1448180" y="33019"/>
                </a:lnTo>
                <a:lnTo>
                  <a:pt x="1431417" y="30480"/>
                </a:lnTo>
                <a:lnTo>
                  <a:pt x="1285875" y="15239"/>
                </a:lnTo>
                <a:lnTo>
                  <a:pt x="1123823" y="5080"/>
                </a:lnTo>
                <a:lnTo>
                  <a:pt x="949071" y="0"/>
                </a:lnTo>
                <a:close/>
              </a:path>
              <a:path w="1807845" h="359410">
                <a:moveTo>
                  <a:pt x="1448180" y="33019"/>
                </a:moveTo>
                <a:lnTo>
                  <a:pt x="948690" y="33019"/>
                </a:lnTo>
                <a:lnTo>
                  <a:pt x="1122553" y="38100"/>
                </a:lnTo>
                <a:lnTo>
                  <a:pt x="1283208" y="48259"/>
                </a:lnTo>
                <a:lnTo>
                  <a:pt x="1427353" y="63500"/>
                </a:lnTo>
                <a:lnTo>
                  <a:pt x="1460373" y="68580"/>
                </a:lnTo>
                <a:lnTo>
                  <a:pt x="1492123" y="72389"/>
                </a:lnTo>
                <a:lnTo>
                  <a:pt x="1522476" y="77469"/>
                </a:lnTo>
                <a:lnTo>
                  <a:pt x="1551432" y="83819"/>
                </a:lnTo>
                <a:lnTo>
                  <a:pt x="1578864" y="88900"/>
                </a:lnTo>
                <a:lnTo>
                  <a:pt x="1629029" y="100330"/>
                </a:lnTo>
                <a:lnTo>
                  <a:pt x="1672590" y="113030"/>
                </a:lnTo>
                <a:lnTo>
                  <a:pt x="1709166" y="125730"/>
                </a:lnTo>
                <a:lnTo>
                  <a:pt x="1724660" y="133350"/>
                </a:lnTo>
                <a:lnTo>
                  <a:pt x="1738122" y="139700"/>
                </a:lnTo>
                <a:lnTo>
                  <a:pt x="1770634" y="167640"/>
                </a:lnTo>
                <a:lnTo>
                  <a:pt x="1774444" y="181609"/>
                </a:lnTo>
                <a:lnTo>
                  <a:pt x="1774317" y="182879"/>
                </a:lnTo>
                <a:lnTo>
                  <a:pt x="1749171" y="213359"/>
                </a:lnTo>
                <a:lnTo>
                  <a:pt x="1724406" y="227329"/>
                </a:lnTo>
                <a:lnTo>
                  <a:pt x="1708912" y="234950"/>
                </a:lnTo>
                <a:lnTo>
                  <a:pt x="1672463" y="247650"/>
                </a:lnTo>
                <a:lnTo>
                  <a:pt x="1628902" y="260350"/>
                </a:lnTo>
                <a:lnTo>
                  <a:pt x="1578737" y="271779"/>
                </a:lnTo>
                <a:lnTo>
                  <a:pt x="1551178" y="276859"/>
                </a:lnTo>
                <a:lnTo>
                  <a:pt x="1522349" y="283209"/>
                </a:lnTo>
                <a:lnTo>
                  <a:pt x="1491996" y="287019"/>
                </a:lnTo>
                <a:lnTo>
                  <a:pt x="1427099" y="297179"/>
                </a:lnTo>
                <a:lnTo>
                  <a:pt x="1282954" y="312419"/>
                </a:lnTo>
                <a:lnTo>
                  <a:pt x="1122172" y="322579"/>
                </a:lnTo>
                <a:lnTo>
                  <a:pt x="992886" y="326390"/>
                </a:lnTo>
                <a:lnTo>
                  <a:pt x="948309" y="326390"/>
                </a:lnTo>
                <a:lnTo>
                  <a:pt x="903224" y="327659"/>
                </a:lnTo>
                <a:lnTo>
                  <a:pt x="1448371" y="327659"/>
                </a:lnTo>
                <a:lnTo>
                  <a:pt x="1528191" y="314959"/>
                </a:lnTo>
                <a:lnTo>
                  <a:pt x="1557655" y="309879"/>
                </a:lnTo>
                <a:lnTo>
                  <a:pt x="1585849" y="303529"/>
                </a:lnTo>
                <a:lnTo>
                  <a:pt x="1612392" y="298450"/>
                </a:lnTo>
                <a:lnTo>
                  <a:pt x="1661160" y="285750"/>
                </a:lnTo>
                <a:lnTo>
                  <a:pt x="1703578" y="271779"/>
                </a:lnTo>
                <a:lnTo>
                  <a:pt x="1739392" y="256540"/>
                </a:lnTo>
                <a:lnTo>
                  <a:pt x="1781429" y="231140"/>
                </a:lnTo>
                <a:lnTo>
                  <a:pt x="1790192" y="222250"/>
                </a:lnTo>
                <a:lnTo>
                  <a:pt x="1791335" y="220979"/>
                </a:lnTo>
                <a:lnTo>
                  <a:pt x="1792224" y="219709"/>
                </a:lnTo>
                <a:lnTo>
                  <a:pt x="1797685" y="212090"/>
                </a:lnTo>
                <a:lnTo>
                  <a:pt x="1798828" y="210819"/>
                </a:lnTo>
                <a:lnTo>
                  <a:pt x="1799844" y="208279"/>
                </a:lnTo>
                <a:lnTo>
                  <a:pt x="1800606" y="207009"/>
                </a:lnTo>
                <a:lnTo>
                  <a:pt x="1804035" y="199390"/>
                </a:lnTo>
                <a:lnTo>
                  <a:pt x="1804797" y="196850"/>
                </a:lnTo>
                <a:lnTo>
                  <a:pt x="1805305" y="195579"/>
                </a:lnTo>
                <a:lnTo>
                  <a:pt x="1807464" y="182879"/>
                </a:lnTo>
                <a:lnTo>
                  <a:pt x="1807379" y="176529"/>
                </a:lnTo>
                <a:lnTo>
                  <a:pt x="1805305" y="165100"/>
                </a:lnTo>
                <a:lnTo>
                  <a:pt x="1804797" y="162559"/>
                </a:lnTo>
                <a:lnTo>
                  <a:pt x="1804035" y="161290"/>
                </a:lnTo>
                <a:lnTo>
                  <a:pt x="1800606" y="153669"/>
                </a:lnTo>
                <a:lnTo>
                  <a:pt x="1799844" y="151130"/>
                </a:lnTo>
                <a:lnTo>
                  <a:pt x="1798828" y="149859"/>
                </a:lnTo>
                <a:lnTo>
                  <a:pt x="1797685" y="148589"/>
                </a:lnTo>
                <a:lnTo>
                  <a:pt x="1792224" y="140969"/>
                </a:lnTo>
                <a:lnTo>
                  <a:pt x="1790192" y="138430"/>
                </a:lnTo>
                <a:lnTo>
                  <a:pt x="1753108" y="110489"/>
                </a:lnTo>
                <a:lnTo>
                  <a:pt x="1702435" y="87630"/>
                </a:lnTo>
                <a:lnTo>
                  <a:pt x="1660398" y="74930"/>
                </a:lnTo>
                <a:lnTo>
                  <a:pt x="1611884" y="62230"/>
                </a:lnTo>
                <a:lnTo>
                  <a:pt x="1527810" y="45719"/>
                </a:lnTo>
                <a:lnTo>
                  <a:pt x="1464945" y="35559"/>
                </a:lnTo>
                <a:lnTo>
                  <a:pt x="1448180" y="33019"/>
                </a:lnTo>
                <a:close/>
              </a:path>
              <a:path w="1807845" h="359410">
                <a:moveTo>
                  <a:pt x="992632" y="314959"/>
                </a:moveTo>
                <a:lnTo>
                  <a:pt x="814324" y="314959"/>
                </a:lnTo>
                <a:lnTo>
                  <a:pt x="858774" y="316229"/>
                </a:lnTo>
                <a:lnTo>
                  <a:pt x="948182" y="316229"/>
                </a:lnTo>
                <a:lnTo>
                  <a:pt x="992632" y="314959"/>
                </a:lnTo>
                <a:close/>
              </a:path>
              <a:path w="1807845" h="359410">
                <a:moveTo>
                  <a:pt x="948690" y="44450"/>
                </a:moveTo>
                <a:lnTo>
                  <a:pt x="814451" y="44450"/>
                </a:lnTo>
                <a:lnTo>
                  <a:pt x="727837" y="46989"/>
                </a:lnTo>
                <a:lnTo>
                  <a:pt x="685546" y="49530"/>
                </a:lnTo>
                <a:lnTo>
                  <a:pt x="644144" y="50800"/>
                </a:lnTo>
                <a:lnTo>
                  <a:pt x="563880" y="55880"/>
                </a:lnTo>
                <a:lnTo>
                  <a:pt x="525272" y="59689"/>
                </a:lnTo>
                <a:lnTo>
                  <a:pt x="487680" y="62230"/>
                </a:lnTo>
                <a:lnTo>
                  <a:pt x="415798" y="69850"/>
                </a:lnTo>
                <a:lnTo>
                  <a:pt x="381635" y="74930"/>
                </a:lnTo>
                <a:lnTo>
                  <a:pt x="348869" y="78739"/>
                </a:lnTo>
                <a:lnTo>
                  <a:pt x="287020" y="88900"/>
                </a:lnTo>
                <a:lnTo>
                  <a:pt x="231140" y="99059"/>
                </a:lnTo>
                <a:lnTo>
                  <a:pt x="205486" y="105409"/>
                </a:lnTo>
                <a:lnTo>
                  <a:pt x="181356" y="110489"/>
                </a:lnTo>
                <a:lnTo>
                  <a:pt x="138430" y="123189"/>
                </a:lnTo>
                <a:lnTo>
                  <a:pt x="88137" y="142239"/>
                </a:lnTo>
                <a:lnTo>
                  <a:pt x="50037" y="167640"/>
                </a:lnTo>
                <a:lnTo>
                  <a:pt x="44069" y="179069"/>
                </a:lnTo>
                <a:lnTo>
                  <a:pt x="44069" y="181609"/>
                </a:lnTo>
                <a:lnTo>
                  <a:pt x="74295" y="210819"/>
                </a:lnTo>
                <a:lnTo>
                  <a:pt x="87249" y="217169"/>
                </a:lnTo>
                <a:lnTo>
                  <a:pt x="102235" y="224790"/>
                </a:lnTo>
                <a:lnTo>
                  <a:pt x="119126" y="231140"/>
                </a:lnTo>
                <a:lnTo>
                  <a:pt x="137922" y="237490"/>
                </a:lnTo>
                <a:lnTo>
                  <a:pt x="158623" y="243840"/>
                </a:lnTo>
                <a:lnTo>
                  <a:pt x="180975" y="248919"/>
                </a:lnTo>
                <a:lnTo>
                  <a:pt x="205105" y="255269"/>
                </a:lnTo>
                <a:lnTo>
                  <a:pt x="230759" y="261619"/>
                </a:lnTo>
                <a:lnTo>
                  <a:pt x="286893" y="271779"/>
                </a:lnTo>
                <a:lnTo>
                  <a:pt x="348488" y="281940"/>
                </a:lnTo>
                <a:lnTo>
                  <a:pt x="381381" y="285750"/>
                </a:lnTo>
                <a:lnTo>
                  <a:pt x="415544" y="290829"/>
                </a:lnTo>
                <a:lnTo>
                  <a:pt x="487553" y="298450"/>
                </a:lnTo>
                <a:lnTo>
                  <a:pt x="525018" y="300990"/>
                </a:lnTo>
                <a:lnTo>
                  <a:pt x="563753" y="304800"/>
                </a:lnTo>
                <a:lnTo>
                  <a:pt x="644017" y="309879"/>
                </a:lnTo>
                <a:lnTo>
                  <a:pt x="685419" y="311150"/>
                </a:lnTo>
                <a:lnTo>
                  <a:pt x="727710" y="313690"/>
                </a:lnTo>
                <a:lnTo>
                  <a:pt x="770636" y="314959"/>
                </a:lnTo>
                <a:lnTo>
                  <a:pt x="1036320" y="314959"/>
                </a:lnTo>
                <a:lnTo>
                  <a:pt x="1079373" y="312419"/>
                </a:lnTo>
                <a:lnTo>
                  <a:pt x="1163066" y="309879"/>
                </a:lnTo>
                <a:lnTo>
                  <a:pt x="1243330" y="304800"/>
                </a:lnTo>
                <a:lnTo>
                  <a:pt x="814451" y="304800"/>
                </a:lnTo>
                <a:lnTo>
                  <a:pt x="685800" y="300990"/>
                </a:lnTo>
                <a:lnTo>
                  <a:pt x="525907" y="290829"/>
                </a:lnTo>
                <a:lnTo>
                  <a:pt x="382778" y="275590"/>
                </a:lnTo>
                <a:lnTo>
                  <a:pt x="318643" y="265429"/>
                </a:lnTo>
                <a:lnTo>
                  <a:pt x="259969" y="255269"/>
                </a:lnTo>
                <a:lnTo>
                  <a:pt x="207518" y="245109"/>
                </a:lnTo>
                <a:lnTo>
                  <a:pt x="161544" y="232409"/>
                </a:lnTo>
                <a:lnTo>
                  <a:pt x="122682" y="219709"/>
                </a:lnTo>
                <a:lnTo>
                  <a:pt x="79248" y="200659"/>
                </a:lnTo>
                <a:lnTo>
                  <a:pt x="55372" y="180340"/>
                </a:lnTo>
                <a:lnTo>
                  <a:pt x="54864" y="180340"/>
                </a:lnTo>
                <a:lnTo>
                  <a:pt x="54864" y="179069"/>
                </a:lnTo>
                <a:lnTo>
                  <a:pt x="55880" y="179069"/>
                </a:lnTo>
                <a:lnTo>
                  <a:pt x="58293" y="175259"/>
                </a:lnTo>
                <a:lnTo>
                  <a:pt x="64262" y="168909"/>
                </a:lnTo>
                <a:lnTo>
                  <a:pt x="71628" y="163829"/>
                </a:lnTo>
                <a:lnTo>
                  <a:pt x="81280" y="158750"/>
                </a:lnTo>
                <a:lnTo>
                  <a:pt x="93091" y="152400"/>
                </a:lnTo>
                <a:lnTo>
                  <a:pt x="107442" y="146050"/>
                </a:lnTo>
                <a:lnTo>
                  <a:pt x="123571" y="139700"/>
                </a:lnTo>
                <a:lnTo>
                  <a:pt x="141986" y="133350"/>
                </a:lnTo>
                <a:lnTo>
                  <a:pt x="162306" y="128269"/>
                </a:lnTo>
                <a:lnTo>
                  <a:pt x="184277" y="121919"/>
                </a:lnTo>
                <a:lnTo>
                  <a:pt x="208153" y="115569"/>
                </a:lnTo>
                <a:lnTo>
                  <a:pt x="233553" y="110489"/>
                </a:lnTo>
                <a:lnTo>
                  <a:pt x="260477" y="104139"/>
                </a:lnTo>
                <a:lnTo>
                  <a:pt x="289052" y="99059"/>
                </a:lnTo>
                <a:lnTo>
                  <a:pt x="319024" y="95250"/>
                </a:lnTo>
                <a:lnTo>
                  <a:pt x="383032" y="85089"/>
                </a:lnTo>
                <a:lnTo>
                  <a:pt x="526288" y="69850"/>
                </a:lnTo>
                <a:lnTo>
                  <a:pt x="686181" y="59689"/>
                </a:lnTo>
                <a:lnTo>
                  <a:pt x="814705" y="55880"/>
                </a:lnTo>
                <a:lnTo>
                  <a:pt x="858901" y="55880"/>
                </a:lnTo>
                <a:lnTo>
                  <a:pt x="903859" y="54609"/>
                </a:lnTo>
                <a:lnTo>
                  <a:pt x="1223899" y="54609"/>
                </a:lnTo>
                <a:lnTo>
                  <a:pt x="1163447" y="50800"/>
                </a:lnTo>
                <a:lnTo>
                  <a:pt x="1122045" y="49530"/>
                </a:lnTo>
                <a:lnTo>
                  <a:pt x="1036828" y="45719"/>
                </a:lnTo>
                <a:lnTo>
                  <a:pt x="993140" y="45719"/>
                </a:lnTo>
                <a:lnTo>
                  <a:pt x="948690" y="44450"/>
                </a:lnTo>
                <a:close/>
              </a:path>
              <a:path w="1807845" h="359410">
                <a:moveTo>
                  <a:pt x="1763395" y="179069"/>
                </a:moveTo>
                <a:lnTo>
                  <a:pt x="1752600" y="179069"/>
                </a:lnTo>
                <a:lnTo>
                  <a:pt x="1752600" y="181609"/>
                </a:lnTo>
                <a:lnTo>
                  <a:pt x="1751457" y="181609"/>
                </a:lnTo>
                <a:lnTo>
                  <a:pt x="1749044" y="185419"/>
                </a:lnTo>
                <a:lnTo>
                  <a:pt x="1743075" y="191769"/>
                </a:lnTo>
                <a:lnTo>
                  <a:pt x="1735963" y="196850"/>
                </a:lnTo>
                <a:lnTo>
                  <a:pt x="1726184" y="201929"/>
                </a:lnTo>
                <a:lnTo>
                  <a:pt x="1714373" y="208279"/>
                </a:lnTo>
                <a:lnTo>
                  <a:pt x="1700022" y="214629"/>
                </a:lnTo>
                <a:lnTo>
                  <a:pt x="1683766" y="220979"/>
                </a:lnTo>
                <a:lnTo>
                  <a:pt x="1665351" y="227329"/>
                </a:lnTo>
                <a:lnTo>
                  <a:pt x="1645158" y="232409"/>
                </a:lnTo>
                <a:lnTo>
                  <a:pt x="1623187" y="238759"/>
                </a:lnTo>
                <a:lnTo>
                  <a:pt x="1573911" y="250190"/>
                </a:lnTo>
                <a:lnTo>
                  <a:pt x="1488313" y="265429"/>
                </a:lnTo>
                <a:lnTo>
                  <a:pt x="1424178" y="275590"/>
                </a:lnTo>
                <a:lnTo>
                  <a:pt x="1281049" y="290829"/>
                </a:lnTo>
                <a:lnTo>
                  <a:pt x="1162431" y="298450"/>
                </a:lnTo>
                <a:lnTo>
                  <a:pt x="1121029" y="299719"/>
                </a:lnTo>
                <a:lnTo>
                  <a:pt x="1078865" y="302259"/>
                </a:lnTo>
                <a:lnTo>
                  <a:pt x="992378" y="304800"/>
                </a:lnTo>
                <a:lnTo>
                  <a:pt x="1243330" y="304800"/>
                </a:lnTo>
                <a:lnTo>
                  <a:pt x="1282065" y="300990"/>
                </a:lnTo>
                <a:lnTo>
                  <a:pt x="1319657" y="298450"/>
                </a:lnTo>
                <a:lnTo>
                  <a:pt x="1391539" y="290829"/>
                </a:lnTo>
                <a:lnTo>
                  <a:pt x="1425702" y="285750"/>
                </a:lnTo>
                <a:lnTo>
                  <a:pt x="1458595" y="281940"/>
                </a:lnTo>
                <a:lnTo>
                  <a:pt x="1520444" y="271779"/>
                </a:lnTo>
                <a:lnTo>
                  <a:pt x="1576324" y="261619"/>
                </a:lnTo>
                <a:lnTo>
                  <a:pt x="1602105" y="255269"/>
                </a:lnTo>
                <a:lnTo>
                  <a:pt x="1626108" y="250190"/>
                </a:lnTo>
                <a:lnTo>
                  <a:pt x="1668907" y="237490"/>
                </a:lnTo>
                <a:lnTo>
                  <a:pt x="1719326" y="218440"/>
                </a:lnTo>
                <a:lnTo>
                  <a:pt x="1757426" y="193040"/>
                </a:lnTo>
                <a:lnTo>
                  <a:pt x="1763395" y="181609"/>
                </a:lnTo>
                <a:lnTo>
                  <a:pt x="1752600" y="181609"/>
                </a:lnTo>
                <a:lnTo>
                  <a:pt x="1752028" y="180340"/>
                </a:lnTo>
                <a:lnTo>
                  <a:pt x="1763522" y="180340"/>
                </a:lnTo>
                <a:lnTo>
                  <a:pt x="1763395" y="179069"/>
                </a:lnTo>
                <a:close/>
              </a:path>
              <a:path w="1807845" h="359410">
                <a:moveTo>
                  <a:pt x="1752600" y="179069"/>
                </a:moveTo>
                <a:lnTo>
                  <a:pt x="1752028" y="180340"/>
                </a:lnTo>
                <a:lnTo>
                  <a:pt x="1752600" y="181609"/>
                </a:lnTo>
                <a:lnTo>
                  <a:pt x="1752600" y="179069"/>
                </a:lnTo>
                <a:close/>
              </a:path>
              <a:path w="1807845" h="359410">
                <a:moveTo>
                  <a:pt x="55202" y="179916"/>
                </a:moveTo>
                <a:lnTo>
                  <a:pt x="54976" y="180198"/>
                </a:lnTo>
                <a:lnTo>
                  <a:pt x="54991" y="180340"/>
                </a:lnTo>
                <a:lnTo>
                  <a:pt x="55372" y="180340"/>
                </a:lnTo>
                <a:lnTo>
                  <a:pt x="55202" y="179916"/>
                </a:lnTo>
                <a:close/>
              </a:path>
              <a:path w="1807845" h="359410">
                <a:moveTo>
                  <a:pt x="1223899" y="54609"/>
                </a:moveTo>
                <a:lnTo>
                  <a:pt x="903859" y="54609"/>
                </a:lnTo>
                <a:lnTo>
                  <a:pt x="948563" y="55880"/>
                </a:lnTo>
                <a:lnTo>
                  <a:pt x="993013" y="55880"/>
                </a:lnTo>
                <a:lnTo>
                  <a:pt x="1121664" y="59689"/>
                </a:lnTo>
                <a:lnTo>
                  <a:pt x="1281557" y="69850"/>
                </a:lnTo>
                <a:lnTo>
                  <a:pt x="1424559" y="85089"/>
                </a:lnTo>
                <a:lnTo>
                  <a:pt x="1488821" y="95250"/>
                </a:lnTo>
                <a:lnTo>
                  <a:pt x="1518793" y="99059"/>
                </a:lnTo>
                <a:lnTo>
                  <a:pt x="1547495" y="105409"/>
                </a:lnTo>
                <a:lnTo>
                  <a:pt x="1574546" y="110489"/>
                </a:lnTo>
                <a:lnTo>
                  <a:pt x="1599946" y="115569"/>
                </a:lnTo>
                <a:lnTo>
                  <a:pt x="1623822" y="121919"/>
                </a:lnTo>
                <a:lnTo>
                  <a:pt x="1645920" y="128269"/>
                </a:lnTo>
                <a:lnTo>
                  <a:pt x="1666240" y="134619"/>
                </a:lnTo>
                <a:lnTo>
                  <a:pt x="1684782" y="139700"/>
                </a:lnTo>
                <a:lnTo>
                  <a:pt x="1701419" y="146050"/>
                </a:lnTo>
                <a:lnTo>
                  <a:pt x="1715770" y="153669"/>
                </a:lnTo>
                <a:lnTo>
                  <a:pt x="1737995" y="165100"/>
                </a:lnTo>
                <a:lnTo>
                  <a:pt x="1745615" y="171450"/>
                </a:lnTo>
                <a:lnTo>
                  <a:pt x="1749044" y="175259"/>
                </a:lnTo>
                <a:lnTo>
                  <a:pt x="1751457" y="179069"/>
                </a:lnTo>
                <a:lnTo>
                  <a:pt x="1752028" y="180340"/>
                </a:lnTo>
                <a:lnTo>
                  <a:pt x="1752600" y="179069"/>
                </a:lnTo>
                <a:lnTo>
                  <a:pt x="1763395" y="179069"/>
                </a:lnTo>
                <a:lnTo>
                  <a:pt x="1763141" y="177800"/>
                </a:lnTo>
                <a:lnTo>
                  <a:pt x="1733042" y="149859"/>
                </a:lnTo>
                <a:lnTo>
                  <a:pt x="1720215" y="143509"/>
                </a:lnTo>
                <a:lnTo>
                  <a:pt x="1705356" y="135889"/>
                </a:lnTo>
                <a:lnTo>
                  <a:pt x="1688338" y="129539"/>
                </a:lnTo>
                <a:lnTo>
                  <a:pt x="1669415" y="123189"/>
                </a:lnTo>
                <a:lnTo>
                  <a:pt x="1648841" y="116839"/>
                </a:lnTo>
                <a:lnTo>
                  <a:pt x="1626489" y="111759"/>
                </a:lnTo>
                <a:lnTo>
                  <a:pt x="1602359" y="105409"/>
                </a:lnTo>
                <a:lnTo>
                  <a:pt x="1576705" y="99059"/>
                </a:lnTo>
                <a:lnTo>
                  <a:pt x="1520571" y="88900"/>
                </a:lnTo>
                <a:lnTo>
                  <a:pt x="1458849" y="78739"/>
                </a:lnTo>
                <a:lnTo>
                  <a:pt x="1425956" y="74930"/>
                </a:lnTo>
                <a:lnTo>
                  <a:pt x="1391920" y="69850"/>
                </a:lnTo>
                <a:lnTo>
                  <a:pt x="1319911" y="62230"/>
                </a:lnTo>
                <a:lnTo>
                  <a:pt x="1282446" y="59689"/>
                </a:lnTo>
                <a:lnTo>
                  <a:pt x="1243711" y="55880"/>
                </a:lnTo>
                <a:lnTo>
                  <a:pt x="1223899" y="54609"/>
                </a:lnTo>
                <a:close/>
              </a:path>
              <a:path w="1807845" h="359410">
                <a:moveTo>
                  <a:pt x="54864" y="179069"/>
                </a:moveTo>
                <a:lnTo>
                  <a:pt x="54976" y="180198"/>
                </a:lnTo>
                <a:lnTo>
                  <a:pt x="55202" y="179916"/>
                </a:lnTo>
                <a:lnTo>
                  <a:pt x="54864" y="179069"/>
                </a:lnTo>
                <a:close/>
              </a:path>
              <a:path w="1807845" h="359410">
                <a:moveTo>
                  <a:pt x="55880" y="179069"/>
                </a:moveTo>
                <a:lnTo>
                  <a:pt x="54864" y="179069"/>
                </a:lnTo>
                <a:lnTo>
                  <a:pt x="55202" y="179916"/>
                </a:lnTo>
                <a:lnTo>
                  <a:pt x="55880" y="17906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33773" y="4796409"/>
            <a:ext cx="2600960" cy="313690"/>
          </a:xfrm>
          <a:custGeom>
            <a:avLst/>
            <a:gdLst/>
            <a:ahLst/>
            <a:cxnLst/>
            <a:rect l="l" t="t" r="r" b="b"/>
            <a:pathLst>
              <a:path w="2600960" h="313689">
                <a:moveTo>
                  <a:pt x="1497584" y="1269"/>
                </a:moveTo>
                <a:lnTo>
                  <a:pt x="1102487" y="1269"/>
                </a:lnTo>
                <a:lnTo>
                  <a:pt x="1038733" y="2539"/>
                </a:lnTo>
                <a:lnTo>
                  <a:pt x="975995" y="5079"/>
                </a:lnTo>
                <a:lnTo>
                  <a:pt x="914526" y="6350"/>
                </a:lnTo>
                <a:lnTo>
                  <a:pt x="795527" y="11429"/>
                </a:lnTo>
                <a:lnTo>
                  <a:pt x="738124" y="15239"/>
                </a:lnTo>
                <a:lnTo>
                  <a:pt x="682244" y="17779"/>
                </a:lnTo>
                <a:lnTo>
                  <a:pt x="575437" y="25400"/>
                </a:lnTo>
                <a:lnTo>
                  <a:pt x="524637" y="30479"/>
                </a:lnTo>
                <a:lnTo>
                  <a:pt x="475614" y="34289"/>
                </a:lnTo>
                <a:lnTo>
                  <a:pt x="340740" y="49529"/>
                </a:lnTo>
                <a:lnTo>
                  <a:pt x="299846" y="55879"/>
                </a:lnTo>
                <a:lnTo>
                  <a:pt x="261493" y="60959"/>
                </a:lnTo>
                <a:lnTo>
                  <a:pt x="242950" y="64769"/>
                </a:lnTo>
                <a:lnTo>
                  <a:pt x="207899" y="69850"/>
                </a:lnTo>
                <a:lnTo>
                  <a:pt x="191388" y="73659"/>
                </a:lnTo>
                <a:lnTo>
                  <a:pt x="175513" y="76200"/>
                </a:lnTo>
                <a:lnTo>
                  <a:pt x="160146" y="80009"/>
                </a:lnTo>
                <a:lnTo>
                  <a:pt x="145414" y="83819"/>
                </a:lnTo>
                <a:lnTo>
                  <a:pt x="131444" y="86359"/>
                </a:lnTo>
                <a:lnTo>
                  <a:pt x="117982" y="90169"/>
                </a:lnTo>
                <a:lnTo>
                  <a:pt x="105282" y="92709"/>
                </a:lnTo>
                <a:lnTo>
                  <a:pt x="93218" y="96519"/>
                </a:lnTo>
                <a:lnTo>
                  <a:pt x="81914" y="100329"/>
                </a:lnTo>
                <a:lnTo>
                  <a:pt x="71374" y="104139"/>
                </a:lnTo>
                <a:lnTo>
                  <a:pt x="61213" y="107950"/>
                </a:lnTo>
                <a:lnTo>
                  <a:pt x="52069" y="110489"/>
                </a:lnTo>
                <a:lnTo>
                  <a:pt x="16763" y="130809"/>
                </a:lnTo>
                <a:lnTo>
                  <a:pt x="11811" y="134619"/>
                </a:lnTo>
                <a:lnTo>
                  <a:pt x="7619" y="138429"/>
                </a:lnTo>
                <a:lnTo>
                  <a:pt x="4825" y="142239"/>
                </a:lnTo>
                <a:lnTo>
                  <a:pt x="4571" y="143509"/>
                </a:lnTo>
                <a:lnTo>
                  <a:pt x="2158" y="147319"/>
                </a:lnTo>
                <a:lnTo>
                  <a:pt x="507" y="152400"/>
                </a:lnTo>
                <a:lnTo>
                  <a:pt x="0" y="157479"/>
                </a:lnTo>
                <a:lnTo>
                  <a:pt x="381" y="160019"/>
                </a:lnTo>
                <a:lnTo>
                  <a:pt x="507" y="162559"/>
                </a:lnTo>
                <a:lnTo>
                  <a:pt x="1905" y="166369"/>
                </a:lnTo>
                <a:lnTo>
                  <a:pt x="4571" y="171450"/>
                </a:lnTo>
                <a:lnTo>
                  <a:pt x="4825" y="171450"/>
                </a:lnTo>
                <a:lnTo>
                  <a:pt x="8000" y="176529"/>
                </a:lnTo>
                <a:lnTo>
                  <a:pt x="43687" y="199389"/>
                </a:lnTo>
                <a:lnTo>
                  <a:pt x="82042" y="214629"/>
                </a:lnTo>
                <a:lnTo>
                  <a:pt x="93344" y="217169"/>
                </a:lnTo>
                <a:lnTo>
                  <a:pt x="105409" y="220979"/>
                </a:lnTo>
                <a:lnTo>
                  <a:pt x="118109" y="224789"/>
                </a:lnTo>
                <a:lnTo>
                  <a:pt x="131444" y="227329"/>
                </a:lnTo>
                <a:lnTo>
                  <a:pt x="160146" y="234950"/>
                </a:lnTo>
                <a:lnTo>
                  <a:pt x="175513" y="237489"/>
                </a:lnTo>
                <a:lnTo>
                  <a:pt x="191515" y="241300"/>
                </a:lnTo>
                <a:lnTo>
                  <a:pt x="208025" y="243839"/>
                </a:lnTo>
                <a:lnTo>
                  <a:pt x="225298" y="247650"/>
                </a:lnTo>
                <a:lnTo>
                  <a:pt x="261493" y="252729"/>
                </a:lnTo>
                <a:lnTo>
                  <a:pt x="280415" y="256539"/>
                </a:lnTo>
                <a:lnTo>
                  <a:pt x="383667" y="269239"/>
                </a:lnTo>
                <a:lnTo>
                  <a:pt x="524763" y="284479"/>
                </a:lnTo>
                <a:lnTo>
                  <a:pt x="738377" y="299719"/>
                </a:lnTo>
                <a:lnTo>
                  <a:pt x="976376" y="309879"/>
                </a:lnTo>
                <a:lnTo>
                  <a:pt x="1167638" y="313689"/>
                </a:lnTo>
                <a:lnTo>
                  <a:pt x="1432560" y="313689"/>
                </a:lnTo>
                <a:lnTo>
                  <a:pt x="1624076" y="309879"/>
                </a:lnTo>
                <a:lnTo>
                  <a:pt x="1654809" y="308609"/>
                </a:lnTo>
                <a:lnTo>
                  <a:pt x="1233551" y="308609"/>
                </a:lnTo>
                <a:lnTo>
                  <a:pt x="1167764" y="307339"/>
                </a:lnTo>
                <a:lnTo>
                  <a:pt x="1102995" y="307339"/>
                </a:lnTo>
                <a:lnTo>
                  <a:pt x="1039113" y="306069"/>
                </a:lnTo>
                <a:lnTo>
                  <a:pt x="976502" y="303529"/>
                </a:lnTo>
                <a:lnTo>
                  <a:pt x="915035" y="302259"/>
                </a:lnTo>
                <a:lnTo>
                  <a:pt x="796036" y="297179"/>
                </a:lnTo>
                <a:lnTo>
                  <a:pt x="738632" y="293369"/>
                </a:lnTo>
                <a:lnTo>
                  <a:pt x="682751" y="290829"/>
                </a:lnTo>
                <a:lnTo>
                  <a:pt x="576071" y="283209"/>
                </a:lnTo>
                <a:lnTo>
                  <a:pt x="525271" y="278129"/>
                </a:lnTo>
                <a:lnTo>
                  <a:pt x="476250" y="274319"/>
                </a:lnTo>
                <a:lnTo>
                  <a:pt x="341502" y="259079"/>
                </a:lnTo>
                <a:lnTo>
                  <a:pt x="300863" y="252729"/>
                </a:lnTo>
                <a:lnTo>
                  <a:pt x="262381" y="247650"/>
                </a:lnTo>
                <a:lnTo>
                  <a:pt x="243967" y="243839"/>
                </a:lnTo>
                <a:lnTo>
                  <a:pt x="209042" y="238759"/>
                </a:lnTo>
                <a:lnTo>
                  <a:pt x="192531" y="234950"/>
                </a:lnTo>
                <a:lnTo>
                  <a:pt x="176656" y="232409"/>
                </a:lnTo>
                <a:lnTo>
                  <a:pt x="161289" y="228600"/>
                </a:lnTo>
                <a:lnTo>
                  <a:pt x="146812" y="226059"/>
                </a:lnTo>
                <a:lnTo>
                  <a:pt x="132714" y="222250"/>
                </a:lnTo>
                <a:lnTo>
                  <a:pt x="119506" y="218439"/>
                </a:lnTo>
                <a:lnTo>
                  <a:pt x="106933" y="215900"/>
                </a:lnTo>
                <a:lnTo>
                  <a:pt x="94868" y="212089"/>
                </a:lnTo>
                <a:lnTo>
                  <a:pt x="83693" y="208279"/>
                </a:lnTo>
                <a:lnTo>
                  <a:pt x="73151" y="205739"/>
                </a:lnTo>
                <a:lnTo>
                  <a:pt x="31623" y="186689"/>
                </a:lnTo>
                <a:lnTo>
                  <a:pt x="25526" y="182879"/>
                </a:lnTo>
                <a:lnTo>
                  <a:pt x="20193" y="180339"/>
                </a:lnTo>
                <a:lnTo>
                  <a:pt x="15875" y="175259"/>
                </a:lnTo>
                <a:lnTo>
                  <a:pt x="12192" y="171450"/>
                </a:lnTo>
                <a:lnTo>
                  <a:pt x="9398" y="168909"/>
                </a:lnTo>
                <a:lnTo>
                  <a:pt x="7365" y="165100"/>
                </a:lnTo>
                <a:lnTo>
                  <a:pt x="6095" y="161289"/>
                </a:lnTo>
                <a:lnTo>
                  <a:pt x="6011" y="160019"/>
                </a:lnTo>
                <a:lnTo>
                  <a:pt x="6095" y="153669"/>
                </a:lnTo>
                <a:lnTo>
                  <a:pt x="38481" y="123189"/>
                </a:lnTo>
                <a:lnTo>
                  <a:pt x="54356" y="116839"/>
                </a:lnTo>
                <a:lnTo>
                  <a:pt x="63373" y="113029"/>
                </a:lnTo>
                <a:lnTo>
                  <a:pt x="73278" y="109219"/>
                </a:lnTo>
                <a:lnTo>
                  <a:pt x="83693" y="105409"/>
                </a:lnTo>
                <a:lnTo>
                  <a:pt x="94868" y="102869"/>
                </a:lnTo>
                <a:lnTo>
                  <a:pt x="106933" y="99059"/>
                </a:lnTo>
                <a:lnTo>
                  <a:pt x="119506" y="95250"/>
                </a:lnTo>
                <a:lnTo>
                  <a:pt x="132842" y="92709"/>
                </a:lnTo>
                <a:lnTo>
                  <a:pt x="161289" y="85089"/>
                </a:lnTo>
                <a:lnTo>
                  <a:pt x="176656" y="82550"/>
                </a:lnTo>
                <a:lnTo>
                  <a:pt x="209042" y="76200"/>
                </a:lnTo>
                <a:lnTo>
                  <a:pt x="226187" y="72389"/>
                </a:lnTo>
                <a:lnTo>
                  <a:pt x="262381" y="67309"/>
                </a:lnTo>
                <a:lnTo>
                  <a:pt x="384301" y="50800"/>
                </a:lnTo>
                <a:lnTo>
                  <a:pt x="525144" y="35559"/>
                </a:lnTo>
                <a:lnTo>
                  <a:pt x="738505" y="20319"/>
                </a:lnTo>
                <a:lnTo>
                  <a:pt x="976249" y="10159"/>
                </a:lnTo>
                <a:lnTo>
                  <a:pt x="1167384" y="6350"/>
                </a:lnTo>
                <a:lnTo>
                  <a:pt x="1233170" y="6350"/>
                </a:lnTo>
                <a:lnTo>
                  <a:pt x="1299717" y="5079"/>
                </a:lnTo>
                <a:lnTo>
                  <a:pt x="1624076" y="5079"/>
                </a:lnTo>
                <a:lnTo>
                  <a:pt x="1561464" y="2539"/>
                </a:lnTo>
                <a:lnTo>
                  <a:pt x="1497584" y="1269"/>
                </a:lnTo>
                <a:close/>
              </a:path>
              <a:path w="2600960" h="313689">
                <a:moveTo>
                  <a:pt x="1624076" y="5079"/>
                </a:moveTo>
                <a:lnTo>
                  <a:pt x="1299717" y="5079"/>
                </a:lnTo>
                <a:lnTo>
                  <a:pt x="1366901" y="6350"/>
                </a:lnTo>
                <a:lnTo>
                  <a:pt x="1432687" y="6350"/>
                </a:lnTo>
                <a:lnTo>
                  <a:pt x="1623949" y="10159"/>
                </a:lnTo>
                <a:lnTo>
                  <a:pt x="1861820" y="20319"/>
                </a:lnTo>
                <a:lnTo>
                  <a:pt x="2075179" y="35559"/>
                </a:lnTo>
                <a:lnTo>
                  <a:pt x="2216150" y="50800"/>
                </a:lnTo>
                <a:lnTo>
                  <a:pt x="2319274" y="63500"/>
                </a:lnTo>
                <a:lnTo>
                  <a:pt x="2338070" y="67309"/>
                </a:lnTo>
                <a:lnTo>
                  <a:pt x="2374265" y="72389"/>
                </a:lnTo>
                <a:lnTo>
                  <a:pt x="2391410" y="76200"/>
                </a:lnTo>
                <a:lnTo>
                  <a:pt x="2423795" y="82550"/>
                </a:lnTo>
                <a:lnTo>
                  <a:pt x="2439162" y="85089"/>
                </a:lnTo>
                <a:lnTo>
                  <a:pt x="2467737" y="92709"/>
                </a:lnTo>
                <a:lnTo>
                  <a:pt x="2480945" y="95250"/>
                </a:lnTo>
                <a:lnTo>
                  <a:pt x="2493517" y="99059"/>
                </a:lnTo>
                <a:lnTo>
                  <a:pt x="2505583" y="101600"/>
                </a:lnTo>
                <a:lnTo>
                  <a:pt x="2516759" y="105409"/>
                </a:lnTo>
                <a:lnTo>
                  <a:pt x="2527173" y="109219"/>
                </a:lnTo>
                <a:lnTo>
                  <a:pt x="2537079" y="113029"/>
                </a:lnTo>
                <a:lnTo>
                  <a:pt x="2546096" y="116839"/>
                </a:lnTo>
                <a:lnTo>
                  <a:pt x="2554478" y="119379"/>
                </a:lnTo>
                <a:lnTo>
                  <a:pt x="2588260" y="142239"/>
                </a:lnTo>
                <a:lnTo>
                  <a:pt x="2594610" y="157479"/>
                </a:lnTo>
                <a:lnTo>
                  <a:pt x="2594355" y="161289"/>
                </a:lnTo>
                <a:lnTo>
                  <a:pt x="2574925" y="182879"/>
                </a:lnTo>
                <a:lnTo>
                  <a:pt x="2568829" y="186689"/>
                </a:lnTo>
                <a:lnTo>
                  <a:pt x="2527173" y="205739"/>
                </a:lnTo>
                <a:lnTo>
                  <a:pt x="2516759" y="208279"/>
                </a:lnTo>
                <a:lnTo>
                  <a:pt x="2505455" y="212089"/>
                </a:lnTo>
                <a:lnTo>
                  <a:pt x="2493517" y="215900"/>
                </a:lnTo>
                <a:lnTo>
                  <a:pt x="2480945" y="218439"/>
                </a:lnTo>
                <a:lnTo>
                  <a:pt x="2467610" y="222250"/>
                </a:lnTo>
                <a:lnTo>
                  <a:pt x="2453640" y="226059"/>
                </a:lnTo>
                <a:lnTo>
                  <a:pt x="2439162" y="228600"/>
                </a:lnTo>
                <a:lnTo>
                  <a:pt x="2423795" y="232409"/>
                </a:lnTo>
                <a:lnTo>
                  <a:pt x="2407920" y="234950"/>
                </a:lnTo>
                <a:lnTo>
                  <a:pt x="2374138" y="241300"/>
                </a:lnTo>
                <a:lnTo>
                  <a:pt x="2356485" y="243839"/>
                </a:lnTo>
                <a:lnTo>
                  <a:pt x="2338070" y="247650"/>
                </a:lnTo>
                <a:lnTo>
                  <a:pt x="2299589" y="252729"/>
                </a:lnTo>
                <a:lnTo>
                  <a:pt x="2258949" y="259079"/>
                </a:lnTo>
                <a:lnTo>
                  <a:pt x="2124075" y="274319"/>
                </a:lnTo>
                <a:lnTo>
                  <a:pt x="2075179" y="278129"/>
                </a:lnTo>
                <a:lnTo>
                  <a:pt x="2024379" y="283209"/>
                </a:lnTo>
                <a:lnTo>
                  <a:pt x="1917573" y="290829"/>
                </a:lnTo>
                <a:lnTo>
                  <a:pt x="1861820" y="293369"/>
                </a:lnTo>
                <a:lnTo>
                  <a:pt x="1804289" y="297179"/>
                </a:lnTo>
                <a:lnTo>
                  <a:pt x="1685289" y="302259"/>
                </a:lnTo>
                <a:lnTo>
                  <a:pt x="1623822" y="303529"/>
                </a:lnTo>
                <a:lnTo>
                  <a:pt x="1561084" y="306069"/>
                </a:lnTo>
                <a:lnTo>
                  <a:pt x="1497329" y="307339"/>
                </a:lnTo>
                <a:lnTo>
                  <a:pt x="1432433" y="307339"/>
                </a:lnTo>
                <a:lnTo>
                  <a:pt x="1366647" y="308609"/>
                </a:lnTo>
                <a:lnTo>
                  <a:pt x="1654809" y="308609"/>
                </a:lnTo>
                <a:lnTo>
                  <a:pt x="1862074" y="299719"/>
                </a:lnTo>
                <a:lnTo>
                  <a:pt x="2075688" y="284479"/>
                </a:lnTo>
                <a:lnTo>
                  <a:pt x="2216785" y="269239"/>
                </a:lnTo>
                <a:lnTo>
                  <a:pt x="2320036" y="256539"/>
                </a:lnTo>
                <a:lnTo>
                  <a:pt x="2338959" y="252729"/>
                </a:lnTo>
                <a:lnTo>
                  <a:pt x="2375154" y="247650"/>
                </a:lnTo>
                <a:lnTo>
                  <a:pt x="2409063" y="241300"/>
                </a:lnTo>
                <a:lnTo>
                  <a:pt x="2424938" y="237489"/>
                </a:lnTo>
                <a:lnTo>
                  <a:pt x="2440304" y="234950"/>
                </a:lnTo>
                <a:lnTo>
                  <a:pt x="2455037" y="231139"/>
                </a:lnTo>
                <a:lnTo>
                  <a:pt x="2469006" y="227329"/>
                </a:lnTo>
                <a:lnTo>
                  <a:pt x="2482468" y="224789"/>
                </a:lnTo>
                <a:lnTo>
                  <a:pt x="2495168" y="220979"/>
                </a:lnTo>
                <a:lnTo>
                  <a:pt x="2507234" y="217169"/>
                </a:lnTo>
                <a:lnTo>
                  <a:pt x="2518537" y="214629"/>
                </a:lnTo>
                <a:lnTo>
                  <a:pt x="2556891" y="199389"/>
                </a:lnTo>
                <a:lnTo>
                  <a:pt x="2592831" y="175259"/>
                </a:lnTo>
                <a:lnTo>
                  <a:pt x="2596006" y="171450"/>
                </a:lnTo>
                <a:lnTo>
                  <a:pt x="2598166" y="167639"/>
                </a:lnTo>
                <a:lnTo>
                  <a:pt x="2598292" y="166369"/>
                </a:lnTo>
                <a:lnTo>
                  <a:pt x="2598420" y="166369"/>
                </a:lnTo>
                <a:lnTo>
                  <a:pt x="2599943" y="161289"/>
                </a:lnTo>
                <a:lnTo>
                  <a:pt x="2600325" y="157479"/>
                </a:lnTo>
                <a:lnTo>
                  <a:pt x="2600325" y="156209"/>
                </a:lnTo>
                <a:lnTo>
                  <a:pt x="2599816" y="152400"/>
                </a:lnTo>
                <a:lnTo>
                  <a:pt x="2598420" y="148589"/>
                </a:lnTo>
                <a:lnTo>
                  <a:pt x="2598420" y="147319"/>
                </a:lnTo>
                <a:lnTo>
                  <a:pt x="2598166" y="147319"/>
                </a:lnTo>
                <a:lnTo>
                  <a:pt x="2595626" y="142239"/>
                </a:lnTo>
                <a:lnTo>
                  <a:pt x="2592324" y="138429"/>
                </a:lnTo>
                <a:lnTo>
                  <a:pt x="2588260" y="134619"/>
                </a:lnTo>
                <a:lnTo>
                  <a:pt x="2583434" y="129539"/>
                </a:lnTo>
                <a:lnTo>
                  <a:pt x="2548254" y="110489"/>
                </a:lnTo>
                <a:lnTo>
                  <a:pt x="2538984" y="107950"/>
                </a:lnTo>
                <a:lnTo>
                  <a:pt x="2529078" y="104139"/>
                </a:lnTo>
                <a:lnTo>
                  <a:pt x="2518410" y="100329"/>
                </a:lnTo>
                <a:lnTo>
                  <a:pt x="2507106" y="96519"/>
                </a:lnTo>
                <a:lnTo>
                  <a:pt x="2495041" y="92709"/>
                </a:lnTo>
                <a:lnTo>
                  <a:pt x="2482341" y="90169"/>
                </a:lnTo>
                <a:lnTo>
                  <a:pt x="2469006" y="86359"/>
                </a:lnTo>
                <a:lnTo>
                  <a:pt x="2454910" y="82550"/>
                </a:lnTo>
                <a:lnTo>
                  <a:pt x="2440304" y="80009"/>
                </a:lnTo>
                <a:lnTo>
                  <a:pt x="2424938" y="76200"/>
                </a:lnTo>
                <a:lnTo>
                  <a:pt x="2408936" y="73659"/>
                </a:lnTo>
                <a:lnTo>
                  <a:pt x="2392426" y="69850"/>
                </a:lnTo>
                <a:lnTo>
                  <a:pt x="2357374" y="64769"/>
                </a:lnTo>
                <a:lnTo>
                  <a:pt x="2338959" y="60959"/>
                </a:lnTo>
                <a:lnTo>
                  <a:pt x="2300478" y="55879"/>
                </a:lnTo>
                <a:lnTo>
                  <a:pt x="2259711" y="49529"/>
                </a:lnTo>
                <a:lnTo>
                  <a:pt x="2124710" y="34289"/>
                </a:lnTo>
                <a:lnTo>
                  <a:pt x="2075688" y="30479"/>
                </a:lnTo>
                <a:lnTo>
                  <a:pt x="2024888" y="25400"/>
                </a:lnTo>
                <a:lnTo>
                  <a:pt x="1917953" y="17779"/>
                </a:lnTo>
                <a:lnTo>
                  <a:pt x="1862201" y="15239"/>
                </a:lnTo>
                <a:lnTo>
                  <a:pt x="1804670" y="11429"/>
                </a:lnTo>
                <a:lnTo>
                  <a:pt x="1685671" y="6350"/>
                </a:lnTo>
                <a:lnTo>
                  <a:pt x="1624076" y="5079"/>
                </a:lnTo>
                <a:close/>
              </a:path>
              <a:path w="2600960" h="313689">
                <a:moveTo>
                  <a:pt x="1366647" y="306069"/>
                </a:moveTo>
                <a:lnTo>
                  <a:pt x="1233551" y="306069"/>
                </a:lnTo>
                <a:lnTo>
                  <a:pt x="1299972" y="307339"/>
                </a:lnTo>
                <a:lnTo>
                  <a:pt x="1366647" y="306069"/>
                </a:lnTo>
                <a:close/>
              </a:path>
              <a:path w="2600960" h="313689">
                <a:moveTo>
                  <a:pt x="1299717" y="8889"/>
                </a:moveTo>
                <a:lnTo>
                  <a:pt x="1102614" y="8889"/>
                </a:lnTo>
                <a:lnTo>
                  <a:pt x="1038987" y="10159"/>
                </a:lnTo>
                <a:lnTo>
                  <a:pt x="976249" y="12700"/>
                </a:lnTo>
                <a:lnTo>
                  <a:pt x="914908" y="13969"/>
                </a:lnTo>
                <a:lnTo>
                  <a:pt x="795909" y="19050"/>
                </a:lnTo>
                <a:lnTo>
                  <a:pt x="738632" y="22859"/>
                </a:lnTo>
                <a:lnTo>
                  <a:pt x="682751" y="25400"/>
                </a:lnTo>
                <a:lnTo>
                  <a:pt x="628650" y="29209"/>
                </a:lnTo>
                <a:lnTo>
                  <a:pt x="576071" y="34289"/>
                </a:lnTo>
                <a:lnTo>
                  <a:pt x="476376" y="41909"/>
                </a:lnTo>
                <a:lnTo>
                  <a:pt x="341756" y="57150"/>
                </a:lnTo>
                <a:lnTo>
                  <a:pt x="300989" y="63500"/>
                </a:lnTo>
                <a:lnTo>
                  <a:pt x="262636" y="68579"/>
                </a:lnTo>
                <a:lnTo>
                  <a:pt x="244348" y="72389"/>
                </a:lnTo>
                <a:lnTo>
                  <a:pt x="209423" y="77469"/>
                </a:lnTo>
                <a:lnTo>
                  <a:pt x="192912" y="81279"/>
                </a:lnTo>
                <a:lnTo>
                  <a:pt x="177037" y="83819"/>
                </a:lnTo>
                <a:lnTo>
                  <a:pt x="161798" y="87629"/>
                </a:lnTo>
                <a:lnTo>
                  <a:pt x="147193" y="90169"/>
                </a:lnTo>
                <a:lnTo>
                  <a:pt x="133223" y="93979"/>
                </a:lnTo>
                <a:lnTo>
                  <a:pt x="120014" y="97789"/>
                </a:lnTo>
                <a:lnTo>
                  <a:pt x="107442" y="100329"/>
                </a:lnTo>
                <a:lnTo>
                  <a:pt x="95503" y="104139"/>
                </a:lnTo>
                <a:lnTo>
                  <a:pt x="84327" y="107950"/>
                </a:lnTo>
                <a:lnTo>
                  <a:pt x="73913" y="110489"/>
                </a:lnTo>
                <a:lnTo>
                  <a:pt x="32638" y="129539"/>
                </a:lnTo>
                <a:lnTo>
                  <a:pt x="26669" y="132079"/>
                </a:lnTo>
                <a:lnTo>
                  <a:pt x="7746" y="157479"/>
                </a:lnTo>
                <a:lnTo>
                  <a:pt x="8000" y="160019"/>
                </a:lnTo>
                <a:lnTo>
                  <a:pt x="9143" y="163829"/>
                </a:lnTo>
                <a:lnTo>
                  <a:pt x="10921" y="167639"/>
                </a:lnTo>
                <a:lnTo>
                  <a:pt x="13588" y="170179"/>
                </a:lnTo>
                <a:lnTo>
                  <a:pt x="17018" y="173989"/>
                </a:lnTo>
                <a:lnTo>
                  <a:pt x="54990" y="196850"/>
                </a:lnTo>
                <a:lnTo>
                  <a:pt x="64007" y="199389"/>
                </a:lnTo>
                <a:lnTo>
                  <a:pt x="73787" y="203200"/>
                </a:lnTo>
                <a:lnTo>
                  <a:pt x="84200" y="207009"/>
                </a:lnTo>
                <a:lnTo>
                  <a:pt x="95376" y="210819"/>
                </a:lnTo>
                <a:lnTo>
                  <a:pt x="107442" y="213359"/>
                </a:lnTo>
                <a:lnTo>
                  <a:pt x="119887" y="217169"/>
                </a:lnTo>
                <a:lnTo>
                  <a:pt x="133223" y="220979"/>
                </a:lnTo>
                <a:lnTo>
                  <a:pt x="147193" y="223519"/>
                </a:lnTo>
                <a:lnTo>
                  <a:pt x="161670" y="227329"/>
                </a:lnTo>
                <a:lnTo>
                  <a:pt x="177037" y="229869"/>
                </a:lnTo>
                <a:lnTo>
                  <a:pt x="192912" y="233679"/>
                </a:lnTo>
                <a:lnTo>
                  <a:pt x="209295" y="236219"/>
                </a:lnTo>
                <a:lnTo>
                  <a:pt x="226568" y="240029"/>
                </a:lnTo>
                <a:lnTo>
                  <a:pt x="262636" y="245109"/>
                </a:lnTo>
                <a:lnTo>
                  <a:pt x="281558" y="248919"/>
                </a:lnTo>
                <a:lnTo>
                  <a:pt x="384556" y="261619"/>
                </a:lnTo>
                <a:lnTo>
                  <a:pt x="525399" y="276859"/>
                </a:lnTo>
                <a:lnTo>
                  <a:pt x="738758" y="292100"/>
                </a:lnTo>
                <a:lnTo>
                  <a:pt x="976502" y="302259"/>
                </a:lnTo>
                <a:lnTo>
                  <a:pt x="1167764" y="306069"/>
                </a:lnTo>
                <a:lnTo>
                  <a:pt x="1432433" y="306069"/>
                </a:lnTo>
                <a:lnTo>
                  <a:pt x="1497202" y="304800"/>
                </a:lnTo>
                <a:lnTo>
                  <a:pt x="1233551" y="304800"/>
                </a:lnTo>
                <a:lnTo>
                  <a:pt x="1167764" y="303529"/>
                </a:lnTo>
                <a:lnTo>
                  <a:pt x="1102995" y="303529"/>
                </a:lnTo>
                <a:lnTo>
                  <a:pt x="1039240" y="302259"/>
                </a:lnTo>
                <a:lnTo>
                  <a:pt x="976629" y="299719"/>
                </a:lnTo>
                <a:lnTo>
                  <a:pt x="915162" y="298450"/>
                </a:lnTo>
                <a:lnTo>
                  <a:pt x="796163" y="293369"/>
                </a:lnTo>
                <a:lnTo>
                  <a:pt x="738886" y="289559"/>
                </a:lnTo>
                <a:lnTo>
                  <a:pt x="683006" y="287019"/>
                </a:lnTo>
                <a:lnTo>
                  <a:pt x="576326" y="279400"/>
                </a:lnTo>
                <a:lnTo>
                  <a:pt x="525526" y="274319"/>
                </a:lnTo>
                <a:lnTo>
                  <a:pt x="476631" y="270509"/>
                </a:lnTo>
                <a:lnTo>
                  <a:pt x="341883" y="255269"/>
                </a:lnTo>
                <a:lnTo>
                  <a:pt x="301370" y="248919"/>
                </a:lnTo>
                <a:lnTo>
                  <a:pt x="262889" y="243839"/>
                </a:lnTo>
                <a:lnTo>
                  <a:pt x="244601" y="240029"/>
                </a:lnTo>
                <a:lnTo>
                  <a:pt x="209676" y="234950"/>
                </a:lnTo>
                <a:lnTo>
                  <a:pt x="193294" y="231139"/>
                </a:lnTo>
                <a:lnTo>
                  <a:pt x="177419" y="228600"/>
                </a:lnTo>
                <a:lnTo>
                  <a:pt x="162051" y="224789"/>
                </a:lnTo>
                <a:lnTo>
                  <a:pt x="147574" y="222250"/>
                </a:lnTo>
                <a:lnTo>
                  <a:pt x="133603" y="218439"/>
                </a:lnTo>
                <a:lnTo>
                  <a:pt x="120395" y="215900"/>
                </a:lnTo>
                <a:lnTo>
                  <a:pt x="107950" y="212089"/>
                </a:lnTo>
                <a:lnTo>
                  <a:pt x="96012" y="208279"/>
                </a:lnTo>
                <a:lnTo>
                  <a:pt x="84836" y="205739"/>
                </a:lnTo>
                <a:lnTo>
                  <a:pt x="74294" y="201929"/>
                </a:lnTo>
                <a:lnTo>
                  <a:pt x="64643" y="198119"/>
                </a:lnTo>
                <a:lnTo>
                  <a:pt x="55752" y="194309"/>
                </a:lnTo>
                <a:lnTo>
                  <a:pt x="47498" y="190500"/>
                </a:lnTo>
                <a:lnTo>
                  <a:pt x="40005" y="186689"/>
                </a:lnTo>
                <a:lnTo>
                  <a:pt x="33400" y="184150"/>
                </a:lnTo>
                <a:lnTo>
                  <a:pt x="27558" y="180339"/>
                </a:lnTo>
                <a:lnTo>
                  <a:pt x="22351" y="176529"/>
                </a:lnTo>
                <a:lnTo>
                  <a:pt x="18287" y="172719"/>
                </a:lnTo>
                <a:lnTo>
                  <a:pt x="14986" y="168909"/>
                </a:lnTo>
                <a:lnTo>
                  <a:pt x="12573" y="166369"/>
                </a:lnTo>
                <a:lnTo>
                  <a:pt x="10794" y="162559"/>
                </a:lnTo>
                <a:lnTo>
                  <a:pt x="9906" y="160019"/>
                </a:lnTo>
                <a:lnTo>
                  <a:pt x="9651" y="157479"/>
                </a:lnTo>
                <a:lnTo>
                  <a:pt x="9906" y="154939"/>
                </a:lnTo>
                <a:lnTo>
                  <a:pt x="10921" y="151129"/>
                </a:lnTo>
                <a:lnTo>
                  <a:pt x="12700" y="148589"/>
                </a:lnTo>
                <a:lnTo>
                  <a:pt x="15239" y="144779"/>
                </a:lnTo>
                <a:lnTo>
                  <a:pt x="18668" y="140969"/>
                </a:lnTo>
                <a:lnTo>
                  <a:pt x="22859" y="137159"/>
                </a:lnTo>
                <a:lnTo>
                  <a:pt x="27812" y="134619"/>
                </a:lnTo>
                <a:lnTo>
                  <a:pt x="33655" y="130809"/>
                </a:lnTo>
                <a:lnTo>
                  <a:pt x="40258" y="127000"/>
                </a:lnTo>
                <a:lnTo>
                  <a:pt x="47625" y="123189"/>
                </a:lnTo>
                <a:lnTo>
                  <a:pt x="55880" y="119379"/>
                </a:lnTo>
                <a:lnTo>
                  <a:pt x="64769" y="116839"/>
                </a:lnTo>
                <a:lnTo>
                  <a:pt x="74549" y="113029"/>
                </a:lnTo>
                <a:lnTo>
                  <a:pt x="84962" y="109219"/>
                </a:lnTo>
                <a:lnTo>
                  <a:pt x="96012" y="105409"/>
                </a:lnTo>
                <a:lnTo>
                  <a:pt x="107950" y="102869"/>
                </a:lnTo>
                <a:lnTo>
                  <a:pt x="120395" y="99059"/>
                </a:lnTo>
                <a:lnTo>
                  <a:pt x="133731" y="95250"/>
                </a:lnTo>
                <a:lnTo>
                  <a:pt x="147700" y="92709"/>
                </a:lnTo>
                <a:lnTo>
                  <a:pt x="162178" y="88900"/>
                </a:lnTo>
                <a:lnTo>
                  <a:pt x="177419" y="86359"/>
                </a:lnTo>
                <a:lnTo>
                  <a:pt x="193294" y="82550"/>
                </a:lnTo>
                <a:lnTo>
                  <a:pt x="209803" y="80009"/>
                </a:lnTo>
                <a:lnTo>
                  <a:pt x="226821" y="76200"/>
                </a:lnTo>
                <a:lnTo>
                  <a:pt x="262889" y="71119"/>
                </a:lnTo>
                <a:lnTo>
                  <a:pt x="281813" y="67309"/>
                </a:lnTo>
                <a:lnTo>
                  <a:pt x="429640" y="49529"/>
                </a:lnTo>
                <a:lnTo>
                  <a:pt x="525526" y="39369"/>
                </a:lnTo>
                <a:lnTo>
                  <a:pt x="738758" y="24129"/>
                </a:lnTo>
                <a:lnTo>
                  <a:pt x="976376" y="13969"/>
                </a:lnTo>
                <a:lnTo>
                  <a:pt x="1167384" y="10159"/>
                </a:lnTo>
                <a:lnTo>
                  <a:pt x="1233170" y="10159"/>
                </a:lnTo>
                <a:lnTo>
                  <a:pt x="1299717" y="8889"/>
                </a:lnTo>
                <a:close/>
              </a:path>
              <a:path w="2600960" h="313689">
                <a:moveTo>
                  <a:pt x="1497456" y="8889"/>
                </a:moveTo>
                <a:lnTo>
                  <a:pt x="1299717" y="8889"/>
                </a:lnTo>
                <a:lnTo>
                  <a:pt x="1366901" y="10159"/>
                </a:lnTo>
                <a:lnTo>
                  <a:pt x="1432687" y="10159"/>
                </a:lnTo>
                <a:lnTo>
                  <a:pt x="1623822" y="13969"/>
                </a:lnTo>
                <a:lnTo>
                  <a:pt x="1861692" y="24129"/>
                </a:lnTo>
                <a:lnTo>
                  <a:pt x="2074926" y="39369"/>
                </a:lnTo>
                <a:lnTo>
                  <a:pt x="2215768" y="54609"/>
                </a:lnTo>
                <a:lnTo>
                  <a:pt x="2318766" y="67309"/>
                </a:lnTo>
                <a:lnTo>
                  <a:pt x="2337562" y="71119"/>
                </a:lnTo>
                <a:lnTo>
                  <a:pt x="2373629" y="76200"/>
                </a:lnTo>
                <a:lnTo>
                  <a:pt x="2390775" y="80009"/>
                </a:lnTo>
                <a:lnTo>
                  <a:pt x="2407158" y="82550"/>
                </a:lnTo>
                <a:lnTo>
                  <a:pt x="2423033" y="86359"/>
                </a:lnTo>
                <a:lnTo>
                  <a:pt x="2438273" y="88900"/>
                </a:lnTo>
                <a:lnTo>
                  <a:pt x="2452878" y="92709"/>
                </a:lnTo>
                <a:lnTo>
                  <a:pt x="2466848" y="95250"/>
                </a:lnTo>
                <a:lnTo>
                  <a:pt x="2480055" y="99059"/>
                </a:lnTo>
                <a:lnTo>
                  <a:pt x="2492629" y="102869"/>
                </a:lnTo>
                <a:lnTo>
                  <a:pt x="2504440" y="105409"/>
                </a:lnTo>
                <a:lnTo>
                  <a:pt x="2515616" y="109219"/>
                </a:lnTo>
                <a:lnTo>
                  <a:pt x="2526029" y="113029"/>
                </a:lnTo>
                <a:lnTo>
                  <a:pt x="2535809" y="116839"/>
                </a:lnTo>
                <a:lnTo>
                  <a:pt x="2544699" y="119379"/>
                </a:lnTo>
                <a:lnTo>
                  <a:pt x="2577973" y="138429"/>
                </a:lnTo>
                <a:lnTo>
                  <a:pt x="2582164" y="140969"/>
                </a:lnTo>
                <a:lnTo>
                  <a:pt x="2590800" y="157479"/>
                </a:lnTo>
                <a:lnTo>
                  <a:pt x="2590546" y="160019"/>
                </a:lnTo>
                <a:lnTo>
                  <a:pt x="2577591" y="176529"/>
                </a:lnTo>
                <a:lnTo>
                  <a:pt x="2572639" y="180339"/>
                </a:lnTo>
                <a:lnTo>
                  <a:pt x="2566797" y="184150"/>
                </a:lnTo>
                <a:lnTo>
                  <a:pt x="2560192" y="187959"/>
                </a:lnTo>
                <a:lnTo>
                  <a:pt x="2552827" y="190500"/>
                </a:lnTo>
                <a:lnTo>
                  <a:pt x="2544572" y="194309"/>
                </a:lnTo>
                <a:lnTo>
                  <a:pt x="2535681" y="198119"/>
                </a:lnTo>
                <a:lnTo>
                  <a:pt x="2525903" y="201929"/>
                </a:lnTo>
                <a:lnTo>
                  <a:pt x="2515489" y="205739"/>
                </a:lnTo>
                <a:lnTo>
                  <a:pt x="2504440" y="208279"/>
                </a:lnTo>
                <a:lnTo>
                  <a:pt x="2492502" y="212089"/>
                </a:lnTo>
                <a:lnTo>
                  <a:pt x="2479929" y="215900"/>
                </a:lnTo>
                <a:lnTo>
                  <a:pt x="2466721" y="218439"/>
                </a:lnTo>
                <a:lnTo>
                  <a:pt x="2452751" y="222250"/>
                </a:lnTo>
                <a:lnTo>
                  <a:pt x="2438273" y="224789"/>
                </a:lnTo>
                <a:lnTo>
                  <a:pt x="2423033" y="228600"/>
                </a:lnTo>
                <a:lnTo>
                  <a:pt x="2407158" y="231139"/>
                </a:lnTo>
                <a:lnTo>
                  <a:pt x="2390775" y="234950"/>
                </a:lnTo>
                <a:lnTo>
                  <a:pt x="2373503" y="237489"/>
                </a:lnTo>
                <a:lnTo>
                  <a:pt x="2355850" y="241300"/>
                </a:lnTo>
                <a:lnTo>
                  <a:pt x="2299080" y="248919"/>
                </a:lnTo>
                <a:lnTo>
                  <a:pt x="2258441" y="255269"/>
                </a:lnTo>
                <a:lnTo>
                  <a:pt x="2123693" y="270509"/>
                </a:lnTo>
                <a:lnTo>
                  <a:pt x="2074799" y="274319"/>
                </a:lnTo>
                <a:lnTo>
                  <a:pt x="2024126" y="279400"/>
                </a:lnTo>
                <a:lnTo>
                  <a:pt x="1917318" y="287019"/>
                </a:lnTo>
                <a:lnTo>
                  <a:pt x="1861565" y="289559"/>
                </a:lnTo>
                <a:lnTo>
                  <a:pt x="1804162" y="293369"/>
                </a:lnTo>
                <a:lnTo>
                  <a:pt x="1685163" y="298450"/>
                </a:lnTo>
                <a:lnTo>
                  <a:pt x="1623695" y="299719"/>
                </a:lnTo>
                <a:lnTo>
                  <a:pt x="1560956" y="302259"/>
                </a:lnTo>
                <a:lnTo>
                  <a:pt x="1497202" y="303529"/>
                </a:lnTo>
                <a:lnTo>
                  <a:pt x="1432305" y="303529"/>
                </a:lnTo>
                <a:lnTo>
                  <a:pt x="1366520" y="304800"/>
                </a:lnTo>
                <a:lnTo>
                  <a:pt x="1497202" y="304800"/>
                </a:lnTo>
                <a:lnTo>
                  <a:pt x="1623822" y="302259"/>
                </a:lnTo>
                <a:lnTo>
                  <a:pt x="1861692" y="292100"/>
                </a:lnTo>
                <a:lnTo>
                  <a:pt x="2075052" y="276859"/>
                </a:lnTo>
                <a:lnTo>
                  <a:pt x="2215896" y="261619"/>
                </a:lnTo>
                <a:lnTo>
                  <a:pt x="2318892" y="248919"/>
                </a:lnTo>
                <a:lnTo>
                  <a:pt x="2337816" y="245109"/>
                </a:lnTo>
                <a:lnTo>
                  <a:pt x="2373884" y="240029"/>
                </a:lnTo>
                <a:lnTo>
                  <a:pt x="2407539" y="233679"/>
                </a:lnTo>
                <a:lnTo>
                  <a:pt x="2423414" y="229869"/>
                </a:lnTo>
                <a:lnTo>
                  <a:pt x="2453259" y="223519"/>
                </a:lnTo>
                <a:lnTo>
                  <a:pt x="2467229" y="220979"/>
                </a:lnTo>
                <a:lnTo>
                  <a:pt x="2480437" y="217169"/>
                </a:lnTo>
                <a:lnTo>
                  <a:pt x="2493010" y="213359"/>
                </a:lnTo>
                <a:lnTo>
                  <a:pt x="2504948" y="210819"/>
                </a:lnTo>
                <a:lnTo>
                  <a:pt x="2516124" y="207009"/>
                </a:lnTo>
                <a:lnTo>
                  <a:pt x="2526538" y="203200"/>
                </a:lnTo>
                <a:lnTo>
                  <a:pt x="2536316" y="199389"/>
                </a:lnTo>
                <a:lnTo>
                  <a:pt x="2545334" y="196850"/>
                </a:lnTo>
                <a:lnTo>
                  <a:pt x="2578862" y="177800"/>
                </a:lnTo>
                <a:lnTo>
                  <a:pt x="2583179" y="173989"/>
                </a:lnTo>
                <a:lnTo>
                  <a:pt x="2586609" y="171450"/>
                </a:lnTo>
                <a:lnTo>
                  <a:pt x="2589276" y="167639"/>
                </a:lnTo>
                <a:lnTo>
                  <a:pt x="2591308" y="163829"/>
                </a:lnTo>
                <a:lnTo>
                  <a:pt x="2592451" y="160019"/>
                </a:lnTo>
                <a:lnTo>
                  <a:pt x="2592324" y="153669"/>
                </a:lnTo>
                <a:lnTo>
                  <a:pt x="2567940" y="129539"/>
                </a:lnTo>
                <a:lnTo>
                  <a:pt x="2561209" y="125729"/>
                </a:lnTo>
                <a:lnTo>
                  <a:pt x="2516251" y="107950"/>
                </a:lnTo>
                <a:lnTo>
                  <a:pt x="2505075" y="104139"/>
                </a:lnTo>
                <a:lnTo>
                  <a:pt x="2493010" y="100329"/>
                </a:lnTo>
                <a:lnTo>
                  <a:pt x="2480564" y="97789"/>
                </a:lnTo>
                <a:lnTo>
                  <a:pt x="2467229" y="93979"/>
                </a:lnTo>
                <a:lnTo>
                  <a:pt x="2453259" y="90169"/>
                </a:lnTo>
                <a:lnTo>
                  <a:pt x="2438780" y="87629"/>
                </a:lnTo>
                <a:lnTo>
                  <a:pt x="2423414" y="83819"/>
                </a:lnTo>
                <a:lnTo>
                  <a:pt x="2407539" y="81279"/>
                </a:lnTo>
                <a:lnTo>
                  <a:pt x="2391155" y="77469"/>
                </a:lnTo>
                <a:lnTo>
                  <a:pt x="2356230" y="72389"/>
                </a:lnTo>
                <a:lnTo>
                  <a:pt x="2337816" y="68579"/>
                </a:lnTo>
                <a:lnTo>
                  <a:pt x="2299462" y="63500"/>
                </a:lnTo>
                <a:lnTo>
                  <a:pt x="2258822" y="57150"/>
                </a:lnTo>
                <a:lnTo>
                  <a:pt x="2123948" y="41909"/>
                </a:lnTo>
                <a:lnTo>
                  <a:pt x="2024252" y="34289"/>
                </a:lnTo>
                <a:lnTo>
                  <a:pt x="1971802" y="29209"/>
                </a:lnTo>
                <a:lnTo>
                  <a:pt x="1917573" y="25400"/>
                </a:lnTo>
                <a:lnTo>
                  <a:pt x="1861820" y="22859"/>
                </a:lnTo>
                <a:lnTo>
                  <a:pt x="1804289" y="19050"/>
                </a:lnTo>
                <a:lnTo>
                  <a:pt x="1685416" y="13969"/>
                </a:lnTo>
                <a:lnTo>
                  <a:pt x="1623949" y="12700"/>
                </a:lnTo>
                <a:lnTo>
                  <a:pt x="1561211" y="10159"/>
                </a:lnTo>
                <a:lnTo>
                  <a:pt x="1497456" y="8889"/>
                </a:lnTo>
                <a:close/>
              </a:path>
              <a:path w="2600960" h="313689">
                <a:moveTo>
                  <a:pt x="1366901" y="7619"/>
                </a:moveTo>
                <a:lnTo>
                  <a:pt x="1233170" y="7619"/>
                </a:lnTo>
                <a:lnTo>
                  <a:pt x="1167384" y="8889"/>
                </a:lnTo>
                <a:lnTo>
                  <a:pt x="1432687" y="8889"/>
                </a:lnTo>
                <a:lnTo>
                  <a:pt x="1366901" y="7619"/>
                </a:lnTo>
                <a:close/>
              </a:path>
              <a:path w="2600960" h="313689">
                <a:moveTo>
                  <a:pt x="1366901" y="0"/>
                </a:moveTo>
                <a:lnTo>
                  <a:pt x="1233170" y="0"/>
                </a:lnTo>
                <a:lnTo>
                  <a:pt x="1167256" y="1269"/>
                </a:lnTo>
                <a:lnTo>
                  <a:pt x="1432814" y="1269"/>
                </a:lnTo>
                <a:lnTo>
                  <a:pt x="1366901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0143FEB0-B801-4159-A4DF-6319EE76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3EDE5-36F2-44BF-B7DD-2B122D86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Implementation is the Key that Unlocks Value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7169-FA64-4FC9-8966-AE297F0B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ClrTx/>
              <a:buNone/>
            </a:pPr>
            <a:r>
              <a:rPr lang="en-US" dirty="0">
                <a:solidFill>
                  <a:srgbClr val="FFFFFF"/>
                </a:solidFill>
              </a:rPr>
              <a:t>How things get done!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Have a vision and define 3-5 year capabilities that need to be developed to achieve it;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Focus on the next year and next quarter. Set one year and next 90-Day Business and  Personal goals and priorities;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Separate De-Risking vs. Strategic. Focus on De-Risking first.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Align the team. Assign accountability. Commit resources.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Establish a measurement and feedback process. Individual and company dashboards.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Define a rhythm: Daily huddles, weekly project  progress (tactical), monthly management (more  strategic, quarterly accountability (planning  and recalibrate)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REVISIT STEP ONE EVERY 90 DAYS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C8138-3028-4FFA-8E3B-DDFEDEDC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Exit Planning Institute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008885E-0889-4C45-BF27-D3E42F2EB2D8}"/>
              </a:ext>
            </a:extLst>
          </p:cNvPr>
          <p:cNvSpPr/>
          <p:nvPr/>
        </p:nvSpPr>
        <p:spPr>
          <a:xfrm>
            <a:off x="7426025" y="1383317"/>
            <a:ext cx="4016300" cy="4082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42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D3F3-EA2A-4A56-B28D-7699CC78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9" y="1843246"/>
            <a:ext cx="5816010" cy="2881422"/>
          </a:xfrm>
        </p:spPr>
        <p:txBody>
          <a:bodyPr/>
          <a:lstStyle/>
          <a:p>
            <a:pPr marL="12065" marR="5080" indent="-3810">
              <a:lnSpc>
                <a:spcPct val="120100"/>
              </a:lnSpc>
              <a:spcBef>
                <a:spcPts val="100"/>
              </a:spcBef>
            </a:pPr>
            <a:r>
              <a:rPr lang="en-US" sz="3200" b="1" spc="-140" dirty="0">
                <a:cs typeface="Trebuchet MS"/>
              </a:rPr>
              <a:t>Delivering innovative </a:t>
            </a:r>
            <a:r>
              <a:rPr lang="en-US" sz="3200" b="1" spc="-130" dirty="0">
                <a:cs typeface="Trebuchet MS"/>
              </a:rPr>
              <a:t>learning </a:t>
            </a:r>
            <a:r>
              <a:rPr lang="en-US" sz="3200" b="1" spc="-140" dirty="0">
                <a:cs typeface="Trebuchet MS"/>
              </a:rPr>
              <a:t>experiences, </a:t>
            </a:r>
            <a:r>
              <a:rPr lang="en-US" sz="3200" b="1" spc="-145" dirty="0">
                <a:cs typeface="Trebuchet MS"/>
              </a:rPr>
              <a:t>performance-enhancing</a:t>
            </a:r>
            <a:r>
              <a:rPr lang="en-US" sz="3200" b="1" spc="-305" dirty="0">
                <a:cs typeface="Trebuchet MS"/>
              </a:rPr>
              <a:t> </a:t>
            </a:r>
            <a:r>
              <a:rPr lang="en-US" sz="3200" b="1" spc="-135" dirty="0">
                <a:cs typeface="Trebuchet MS"/>
              </a:rPr>
              <a:t>resources</a:t>
            </a:r>
            <a:r>
              <a:rPr lang="en-US" sz="3200" b="1" spc="-320" dirty="0">
                <a:cs typeface="Trebuchet MS"/>
              </a:rPr>
              <a:t> </a:t>
            </a:r>
            <a:r>
              <a:rPr lang="en-US" sz="3200" b="1" spc="-100" dirty="0">
                <a:cs typeface="Trebuchet MS"/>
              </a:rPr>
              <a:t>and</a:t>
            </a:r>
            <a:r>
              <a:rPr lang="en-US" sz="3200" b="1" spc="-280" dirty="0">
                <a:cs typeface="Trebuchet MS"/>
              </a:rPr>
              <a:t> </a:t>
            </a:r>
            <a:r>
              <a:rPr lang="en-US" sz="3200" b="1" spc="-140" dirty="0">
                <a:cs typeface="Trebuchet MS"/>
              </a:rPr>
              <a:t>strategic</a:t>
            </a:r>
            <a:r>
              <a:rPr lang="en-US" sz="3200" b="1" spc="-320" dirty="0">
                <a:cs typeface="Trebuchet MS"/>
              </a:rPr>
              <a:t> </a:t>
            </a:r>
            <a:r>
              <a:rPr lang="en-US" sz="3200" b="1" spc="-120" dirty="0">
                <a:cs typeface="Trebuchet MS"/>
              </a:rPr>
              <a:t>tools  </a:t>
            </a:r>
            <a:r>
              <a:rPr lang="en-US" sz="3200" b="1" spc="-135" dirty="0">
                <a:cs typeface="Trebuchet MS"/>
              </a:rPr>
              <a:t>designed</a:t>
            </a:r>
            <a:r>
              <a:rPr lang="en-US" sz="3200" b="1" spc="-290" dirty="0">
                <a:cs typeface="Trebuchet MS"/>
              </a:rPr>
              <a:t> </a:t>
            </a:r>
            <a:r>
              <a:rPr lang="en-US" sz="3200" b="1" spc="-85" dirty="0">
                <a:cs typeface="Trebuchet MS"/>
              </a:rPr>
              <a:t>to</a:t>
            </a:r>
            <a:r>
              <a:rPr lang="en-US" sz="3200" b="1" spc="-310" dirty="0">
                <a:cs typeface="Trebuchet MS"/>
              </a:rPr>
              <a:t> </a:t>
            </a:r>
            <a:r>
              <a:rPr lang="en-US" sz="3200" b="1" spc="-130" dirty="0">
                <a:cs typeface="Trebuchet MS"/>
              </a:rPr>
              <a:t>enhance</a:t>
            </a:r>
            <a:r>
              <a:rPr lang="en-US" sz="3200" b="1" spc="-285" dirty="0">
                <a:cs typeface="Trebuchet MS"/>
              </a:rPr>
              <a:t> </a:t>
            </a:r>
            <a:r>
              <a:rPr lang="en-US" sz="3200" b="1" spc="-105" dirty="0">
                <a:cs typeface="Trebuchet MS"/>
              </a:rPr>
              <a:t>the</a:t>
            </a:r>
            <a:r>
              <a:rPr lang="en-US" sz="3200" b="1" spc="-290" dirty="0">
                <a:cs typeface="Trebuchet MS"/>
              </a:rPr>
              <a:t> </a:t>
            </a:r>
            <a:r>
              <a:rPr lang="en-US" sz="3200" b="1" spc="-114" dirty="0">
                <a:cs typeface="Trebuchet MS"/>
              </a:rPr>
              <a:t>exit</a:t>
            </a:r>
            <a:r>
              <a:rPr lang="en-US" sz="3200" b="1" spc="-320" dirty="0">
                <a:cs typeface="Trebuchet MS"/>
              </a:rPr>
              <a:t> </a:t>
            </a:r>
            <a:r>
              <a:rPr lang="en-US" sz="3200" b="1" spc="-135" dirty="0">
                <a:cs typeface="Trebuchet MS"/>
              </a:rPr>
              <a:t>planning</a:t>
            </a:r>
            <a:r>
              <a:rPr lang="en-US" sz="3200" b="1" spc="-290" dirty="0">
                <a:cs typeface="Trebuchet MS"/>
              </a:rPr>
              <a:t> </a:t>
            </a:r>
            <a:r>
              <a:rPr lang="en-US" sz="3200" b="1" spc="-135" dirty="0">
                <a:cs typeface="Trebuchet MS"/>
              </a:rPr>
              <a:t>profession</a:t>
            </a:r>
            <a:endParaRPr lang="en-US" sz="3200" b="1" dirty="0">
              <a:cs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56791-FA81-4A6D-99EA-1462DF6A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51" y="1852843"/>
            <a:ext cx="1431114" cy="1431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24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3EDE5-36F2-44BF-B7DD-2B122D86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A “Successful” Exit Strategy…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7169-FA64-4FC9-8966-AE297F0B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Maximizes the value of the business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Ensures you are personally and financially prepared</a:t>
            </a: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</a:rPr>
              <a:t>Ensures you have planned for the third act of your life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5447F-F834-439B-A7AC-2C503272C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039" b="3"/>
          <a:stretch/>
        </p:blipFill>
        <p:spPr>
          <a:xfrm>
            <a:off x="7552944" y="758971"/>
            <a:ext cx="3778286" cy="5330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C8138-3028-4FFA-8E3B-DDFEDEDC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98783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1AFC-199D-49B0-906C-19C5F43B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Prepared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CB7D-61EE-4F01-B67B-E3F21F75F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" marR="652145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>
                <a:srgbClr val="4F81BC"/>
              </a:buClr>
              <a:buSzPct val="68518"/>
              <a:buNone/>
              <a:tabLst>
                <a:tab pos="2692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Exit Planning Institute’s State 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en-US" sz="2800" b="1" i="0" u="none" strike="noStrike" kern="1200" cap="none" spc="-2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Owner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Readiness Survey</a:t>
            </a: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54965" indent="-342900">
              <a:lnSpc>
                <a:spcPct val="100000"/>
              </a:lnSpc>
              <a:spcBef>
                <a:spcPts val="540"/>
              </a:spcBef>
              <a:buClr>
                <a:schemeClr val="tx1"/>
              </a:buClr>
              <a:buSzPct val="66666"/>
              <a:tabLst>
                <a:tab pos="268605" algn="l"/>
                <a:tab pos="269240" algn="l"/>
              </a:tabLst>
              <a:defRPr/>
            </a:pP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2/3rds are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not familiar with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exit</a:t>
            </a:r>
            <a:r>
              <a:rPr kumimoji="0" lang="en-US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54965" indent="-342900">
              <a:lnSpc>
                <a:spcPct val="100000"/>
              </a:lnSpc>
              <a:spcBef>
                <a:spcPts val="409"/>
              </a:spcBef>
              <a:buClr>
                <a:schemeClr val="tx1"/>
              </a:buClr>
              <a:buSzPct val="66666"/>
              <a:tabLst>
                <a:tab pos="268605" algn="l"/>
                <a:tab pos="269240" algn="l"/>
              </a:tabLst>
              <a:defRPr/>
            </a:pP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78%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have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formal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transition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team; 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83%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have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  <a:r>
              <a:rPr kumimoji="0" lang="en-US" b="0" i="0" u="none" strike="noStrike" kern="1200" cap="none" spc="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written transition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plan; </a:t>
            </a:r>
            <a:r>
              <a:rPr kumimoji="0" lang="en-US" b="0" i="0" u="sng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</a:rPr>
              <a:t>49% </a:t>
            </a:r>
            <a:r>
              <a:rPr kumimoji="0" lang="en-US" b="0" i="0" u="sng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</a:rPr>
              <a:t>have done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</a:rPr>
              <a:t>no planning </a:t>
            </a:r>
            <a:r>
              <a:rPr kumimoji="0" lang="en-US" b="0" i="0" u="sng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</a:rPr>
              <a:t>at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</a:rPr>
              <a:t> </a:t>
            </a:r>
            <a:r>
              <a:rPr kumimoji="0" lang="en-US" b="0" i="0" u="sng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</a:rPr>
              <a:t>all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54965" indent="-342900">
              <a:lnSpc>
                <a:spcPct val="100000"/>
              </a:lnSpc>
              <a:spcBef>
                <a:spcPts val="385"/>
              </a:spcBef>
              <a:buClr>
                <a:schemeClr val="tx1"/>
              </a:buClr>
              <a:buSzPct val="66666"/>
              <a:tabLst>
                <a:tab pos="268605" algn="l"/>
                <a:tab pos="269240" algn="l"/>
              </a:tabLst>
              <a:defRPr/>
            </a:pP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Less than 7% have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formal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life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after</a:t>
            </a:r>
            <a:r>
              <a:rPr kumimoji="0" lang="en-US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54965" indent="-342900">
              <a:lnSpc>
                <a:spcPct val="100000"/>
              </a:lnSpc>
              <a:spcBef>
                <a:spcPts val="409"/>
              </a:spcBef>
              <a:buClr>
                <a:schemeClr val="tx1"/>
              </a:buClr>
              <a:buSzPct val="66666"/>
              <a:tabLst>
                <a:tab pos="268605" algn="l"/>
                <a:tab pos="269240" algn="l"/>
              </a:tabLst>
              <a:defRPr/>
            </a:pP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40%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have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plans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place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 cover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illness,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death or forced</a:t>
            </a:r>
            <a:r>
              <a:rPr kumimoji="0" lang="en-US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exit</a:t>
            </a:r>
          </a:p>
          <a:p>
            <a:pPr marL="354965" marR="158750" indent="-342900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SzPct val="67500"/>
              <a:tabLst>
                <a:tab pos="268605" algn="l"/>
                <a:tab pos="269240" algn="l"/>
              </a:tabLst>
              <a:defRPr/>
            </a:pP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1/2 </a:t>
            </a:r>
            <a:r>
              <a:rPr kumimoji="0" lang="en-US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feel </a:t>
            </a:r>
            <a:r>
              <a:rPr kumimoji="0" lang="en-US" i="0" u="none" strike="noStrike" kern="1200" cap="none" spc="-4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ownership transition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plans require </a:t>
            </a:r>
            <a:r>
              <a:rPr kumimoji="0" lang="en-US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company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remain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profitable, yet </a:t>
            </a:r>
            <a:r>
              <a:rPr kumimoji="0" lang="en-US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86% </a:t>
            </a:r>
            <a:r>
              <a:rPr kumimoji="0" lang="en-US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have not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taken on </a:t>
            </a:r>
            <a:r>
              <a:rPr kumimoji="0" lang="en-US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strategic review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 </a:t>
            </a:r>
            <a:r>
              <a:rPr kumimoji="0" lang="en-US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</a:t>
            </a:r>
            <a:r>
              <a:rPr kumimoji="0" lang="en-US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value </a:t>
            </a:r>
            <a:r>
              <a:rPr kumimoji="0" lang="en-US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enhancement</a:t>
            </a:r>
            <a:r>
              <a:rPr kumimoji="0" lang="en-US" i="0" u="none" strike="noStrike" kern="1200" cap="none" spc="-30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project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54965" marR="5080" indent="-342900">
              <a:lnSpc>
                <a:spcPct val="100000"/>
              </a:lnSpc>
              <a:spcBef>
                <a:spcPts val="390"/>
              </a:spcBef>
              <a:buClr>
                <a:schemeClr val="tx1"/>
              </a:buClr>
              <a:buSzPct val="67500"/>
              <a:tabLst>
                <a:tab pos="268605" algn="l"/>
                <a:tab pos="269240" algn="l"/>
              </a:tabLst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56% </a:t>
            </a:r>
            <a:r>
              <a:rPr kumimoji="0" lang="en-US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felt they had </a:t>
            </a:r>
            <a:r>
              <a:rPr kumimoji="0" lang="en-US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good idea of what their business is  worth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yet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only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18% </a:t>
            </a:r>
            <a:r>
              <a:rPr kumimoji="0" lang="en-US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have had </a:t>
            </a:r>
            <a:r>
              <a:rPr kumimoji="0" lang="en-US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formal </a:t>
            </a:r>
            <a:r>
              <a:rPr kumimoji="0" lang="en-US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valuation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 </a:t>
            </a:r>
            <a:r>
              <a:rPr kumimoji="0" lang="en-US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</a:t>
            </a:r>
            <a:r>
              <a:rPr kumimoji="0" lang="en-US" i="0" u="none" strike="noStrike" kern="1200" cap="none" spc="-4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last two</a:t>
            </a:r>
            <a:r>
              <a:rPr kumimoji="0" lang="en-US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years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49830-2F79-49C0-80F1-73BC277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36180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1AFC-199D-49B0-906C-19C5F43B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CB7D-61EE-4F01-B67B-E3F21F75F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" marR="652145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>
                <a:srgbClr val="4F81BC"/>
              </a:buClr>
              <a:buSzPct val="68518"/>
              <a:buNone/>
              <a:tabLst>
                <a:tab pos="2692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50% of exits are involuntary</a:t>
            </a:r>
          </a:p>
          <a:p>
            <a:pPr marL="354965" marR="652145" indent="-342900">
              <a:lnSpc>
                <a:spcPct val="100000"/>
              </a:lnSpc>
              <a:spcBef>
                <a:spcPts val="540"/>
              </a:spcBef>
              <a:buClr>
                <a:schemeClr val="tx1"/>
              </a:buClr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Death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>
                <a:schemeClr val="tx1"/>
              </a:buClr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Disability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>
                <a:schemeClr val="tx1"/>
              </a:buClr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Divorce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>
                <a:schemeClr val="tx1"/>
              </a:buClr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Distress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>
                <a:schemeClr val="tx1"/>
              </a:buClr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Disagreement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49830-2F79-49C0-80F1-73BC277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89F5337-FB2C-43DD-BA88-BF0B8A0CBC4E}"/>
              </a:ext>
            </a:extLst>
          </p:cNvPr>
          <p:cNvGrpSpPr/>
          <p:nvPr/>
        </p:nvGrpSpPr>
        <p:grpSpPr>
          <a:xfrm>
            <a:off x="8448253" y="3424428"/>
            <a:ext cx="2736215" cy="786765"/>
            <a:chOff x="5430519" y="2721864"/>
            <a:chExt cx="2736215" cy="78676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33C0A236-401D-48B0-BB85-6A16A5C7B505}"/>
                </a:ext>
              </a:extLst>
            </p:cNvPr>
            <p:cNvSpPr/>
            <p:nvPr/>
          </p:nvSpPr>
          <p:spPr>
            <a:xfrm>
              <a:off x="5430519" y="2721864"/>
              <a:ext cx="2736087" cy="786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841D59D3-1CD6-413E-A5CB-98E5F73B5937}"/>
                </a:ext>
              </a:extLst>
            </p:cNvPr>
            <p:cNvSpPr/>
            <p:nvPr/>
          </p:nvSpPr>
          <p:spPr>
            <a:xfrm>
              <a:off x="5430519" y="2721864"/>
              <a:ext cx="2736215" cy="786765"/>
            </a:xfrm>
            <a:custGeom>
              <a:avLst/>
              <a:gdLst/>
              <a:ahLst/>
              <a:cxnLst/>
              <a:rect l="l" t="t" r="r" b="b"/>
              <a:pathLst>
                <a:path w="2736215" h="786764">
                  <a:moveTo>
                    <a:pt x="2501646" y="199262"/>
                  </a:moveTo>
                  <a:lnTo>
                    <a:pt x="2562812" y="202406"/>
                  </a:lnTo>
                  <a:lnTo>
                    <a:pt x="2621406" y="211836"/>
                  </a:lnTo>
                  <a:lnTo>
                    <a:pt x="2672349" y="224932"/>
                  </a:lnTo>
                  <a:lnTo>
                    <a:pt x="2710814" y="238887"/>
                  </a:lnTo>
                  <a:lnTo>
                    <a:pt x="2710814" y="379602"/>
                  </a:lnTo>
                  <a:lnTo>
                    <a:pt x="2695448" y="379602"/>
                  </a:lnTo>
                  <a:lnTo>
                    <a:pt x="2674943" y="366623"/>
                  </a:lnTo>
                  <a:lnTo>
                    <a:pt x="2653045" y="354917"/>
                  </a:lnTo>
                  <a:lnTo>
                    <a:pt x="2605024" y="335280"/>
                  </a:lnTo>
                  <a:lnTo>
                    <a:pt x="2553874" y="322421"/>
                  </a:lnTo>
                  <a:lnTo>
                    <a:pt x="2502154" y="318135"/>
                  </a:lnTo>
                  <a:lnTo>
                    <a:pt x="2481462" y="318875"/>
                  </a:lnTo>
                  <a:lnTo>
                    <a:pt x="2429509" y="330073"/>
                  </a:lnTo>
                  <a:lnTo>
                    <a:pt x="2400046" y="363727"/>
                  </a:lnTo>
                  <a:lnTo>
                    <a:pt x="2400881" y="373058"/>
                  </a:lnTo>
                  <a:lnTo>
                    <a:pt x="2435891" y="404415"/>
                  </a:lnTo>
                  <a:lnTo>
                    <a:pt x="2476373" y="414782"/>
                  </a:lnTo>
                  <a:lnTo>
                    <a:pt x="2519646" y="422854"/>
                  </a:lnTo>
                  <a:lnTo>
                    <a:pt x="2535174" y="425450"/>
                  </a:lnTo>
                  <a:lnTo>
                    <a:pt x="2550912" y="428210"/>
                  </a:lnTo>
                  <a:lnTo>
                    <a:pt x="2598293" y="438658"/>
                  </a:lnTo>
                  <a:lnTo>
                    <a:pt x="2659554" y="462200"/>
                  </a:lnTo>
                  <a:lnTo>
                    <a:pt x="2702432" y="496315"/>
                  </a:lnTo>
                  <a:lnTo>
                    <a:pt x="2727690" y="540623"/>
                  </a:lnTo>
                  <a:lnTo>
                    <a:pt x="2736087" y="594740"/>
                  </a:lnTo>
                  <a:lnTo>
                    <a:pt x="2731254" y="635720"/>
                  </a:lnTo>
                  <a:lnTo>
                    <a:pt x="2716752" y="672544"/>
                  </a:lnTo>
                  <a:lnTo>
                    <a:pt x="2692582" y="705201"/>
                  </a:lnTo>
                  <a:lnTo>
                    <a:pt x="2658745" y="733678"/>
                  </a:lnTo>
                  <a:lnTo>
                    <a:pt x="2616523" y="756775"/>
                  </a:lnTo>
                  <a:lnTo>
                    <a:pt x="2567193" y="773287"/>
                  </a:lnTo>
                  <a:lnTo>
                    <a:pt x="2510744" y="783203"/>
                  </a:lnTo>
                  <a:lnTo>
                    <a:pt x="2447162" y="786511"/>
                  </a:lnTo>
                  <a:lnTo>
                    <a:pt x="2410874" y="785651"/>
                  </a:lnTo>
                  <a:lnTo>
                    <a:pt x="2343489" y="778742"/>
                  </a:lnTo>
                  <a:lnTo>
                    <a:pt x="2283626" y="765526"/>
                  </a:lnTo>
                  <a:lnTo>
                    <a:pt x="2235049" y="750147"/>
                  </a:lnTo>
                  <a:lnTo>
                    <a:pt x="2215260" y="741934"/>
                  </a:lnTo>
                  <a:lnTo>
                    <a:pt x="2215260" y="595249"/>
                  </a:lnTo>
                  <a:lnTo>
                    <a:pt x="2231644" y="595249"/>
                  </a:lnTo>
                  <a:lnTo>
                    <a:pt x="2238573" y="600035"/>
                  </a:lnTo>
                  <a:lnTo>
                    <a:pt x="2246026" y="605059"/>
                  </a:lnTo>
                  <a:lnTo>
                    <a:pt x="2283793" y="627348"/>
                  </a:lnTo>
                  <a:lnTo>
                    <a:pt x="2326703" y="645328"/>
                  </a:lnTo>
                  <a:lnTo>
                    <a:pt x="2375280" y="659384"/>
                  </a:lnTo>
                  <a:lnTo>
                    <a:pt x="2430877" y="667009"/>
                  </a:lnTo>
                  <a:lnTo>
                    <a:pt x="2450591" y="667512"/>
                  </a:lnTo>
                  <a:lnTo>
                    <a:pt x="2475168" y="666795"/>
                  </a:lnTo>
                  <a:lnTo>
                    <a:pt x="2514082" y="661029"/>
                  </a:lnTo>
                  <a:lnTo>
                    <a:pt x="2547413" y="641492"/>
                  </a:lnTo>
                  <a:lnTo>
                    <a:pt x="2553715" y="621411"/>
                  </a:lnTo>
                  <a:lnTo>
                    <a:pt x="2552787" y="611985"/>
                  </a:lnTo>
                  <a:lnTo>
                    <a:pt x="2517314" y="582993"/>
                  </a:lnTo>
                  <a:lnTo>
                    <a:pt x="2471554" y="572109"/>
                  </a:lnTo>
                  <a:lnTo>
                    <a:pt x="2428621" y="564769"/>
                  </a:lnTo>
                  <a:lnTo>
                    <a:pt x="2411993" y="561980"/>
                  </a:lnTo>
                  <a:lnTo>
                    <a:pt x="2366899" y="552069"/>
                  </a:lnTo>
                  <a:lnTo>
                    <a:pt x="2300874" y="526732"/>
                  </a:lnTo>
                  <a:lnTo>
                    <a:pt x="2254377" y="490347"/>
                  </a:lnTo>
                  <a:lnTo>
                    <a:pt x="2226833" y="443357"/>
                  </a:lnTo>
                  <a:lnTo>
                    <a:pt x="2217674" y="386080"/>
                  </a:lnTo>
                  <a:lnTo>
                    <a:pt x="2222434" y="347595"/>
                  </a:lnTo>
                  <a:lnTo>
                    <a:pt x="2260482" y="280816"/>
                  </a:lnTo>
                  <a:lnTo>
                    <a:pt x="2293747" y="252475"/>
                  </a:lnTo>
                  <a:lnTo>
                    <a:pt x="2335303" y="229213"/>
                  </a:lnTo>
                  <a:lnTo>
                    <a:pt x="2383789" y="212582"/>
                  </a:lnTo>
                  <a:lnTo>
                    <a:pt x="2439229" y="202594"/>
                  </a:lnTo>
                  <a:lnTo>
                    <a:pt x="2501646" y="199262"/>
                  </a:lnTo>
                  <a:close/>
                </a:path>
                <a:path w="2736215" h="786764">
                  <a:moveTo>
                    <a:pt x="1273048" y="170941"/>
                  </a:moveTo>
                  <a:lnTo>
                    <a:pt x="1273048" y="632840"/>
                  </a:lnTo>
                  <a:lnTo>
                    <a:pt x="1321053" y="632840"/>
                  </a:lnTo>
                  <a:lnTo>
                    <a:pt x="1379950" y="631301"/>
                  </a:lnTo>
                  <a:lnTo>
                    <a:pt x="1420749" y="626618"/>
                  </a:lnTo>
                  <a:lnTo>
                    <a:pt x="1467486" y="611687"/>
                  </a:lnTo>
                  <a:lnTo>
                    <a:pt x="1506991" y="588019"/>
                  </a:lnTo>
                  <a:lnTo>
                    <a:pt x="1545143" y="548257"/>
                  </a:lnTo>
                  <a:lnTo>
                    <a:pt x="1569646" y="498226"/>
                  </a:lnTo>
                  <a:lnTo>
                    <a:pt x="1581786" y="436643"/>
                  </a:lnTo>
                  <a:lnTo>
                    <a:pt x="1583308" y="401447"/>
                  </a:lnTo>
                  <a:lnTo>
                    <a:pt x="1581644" y="366297"/>
                  </a:lnTo>
                  <a:lnTo>
                    <a:pt x="1568360" y="303952"/>
                  </a:lnTo>
                  <a:lnTo>
                    <a:pt x="1541577" y="252303"/>
                  </a:lnTo>
                  <a:lnTo>
                    <a:pt x="1499580" y="211778"/>
                  </a:lnTo>
                  <a:lnTo>
                    <a:pt x="1458079" y="189132"/>
                  </a:lnTo>
                  <a:lnTo>
                    <a:pt x="1413002" y="176149"/>
                  </a:lnTo>
                  <a:lnTo>
                    <a:pt x="1374790" y="172259"/>
                  </a:lnTo>
                  <a:lnTo>
                    <a:pt x="1321053" y="170941"/>
                  </a:lnTo>
                  <a:lnTo>
                    <a:pt x="1273048" y="170941"/>
                  </a:lnTo>
                  <a:close/>
                </a:path>
                <a:path w="2736215" h="786764">
                  <a:moveTo>
                    <a:pt x="1082675" y="33147"/>
                  </a:moveTo>
                  <a:lnTo>
                    <a:pt x="1350390" y="33147"/>
                  </a:lnTo>
                  <a:lnTo>
                    <a:pt x="1393916" y="34097"/>
                  </a:lnTo>
                  <a:lnTo>
                    <a:pt x="1434369" y="36941"/>
                  </a:lnTo>
                  <a:lnTo>
                    <a:pt x="1505965" y="48260"/>
                  </a:lnTo>
                  <a:lnTo>
                    <a:pt x="1566148" y="66579"/>
                  </a:lnTo>
                  <a:lnTo>
                    <a:pt x="1615948" y="91186"/>
                  </a:lnTo>
                  <a:lnTo>
                    <a:pt x="1652099" y="116526"/>
                  </a:lnTo>
                  <a:lnTo>
                    <a:pt x="1684178" y="145891"/>
                  </a:lnTo>
                  <a:lnTo>
                    <a:pt x="1712210" y="179304"/>
                  </a:lnTo>
                  <a:lnTo>
                    <a:pt x="1736216" y="216788"/>
                  </a:lnTo>
                  <a:lnTo>
                    <a:pt x="1755386" y="258077"/>
                  </a:lnTo>
                  <a:lnTo>
                    <a:pt x="1769078" y="302879"/>
                  </a:lnTo>
                  <a:lnTo>
                    <a:pt x="1777293" y="351180"/>
                  </a:lnTo>
                  <a:lnTo>
                    <a:pt x="1780031" y="402971"/>
                  </a:lnTo>
                  <a:lnTo>
                    <a:pt x="1777081" y="453145"/>
                  </a:lnTo>
                  <a:lnTo>
                    <a:pt x="1768236" y="500618"/>
                  </a:lnTo>
                  <a:lnTo>
                    <a:pt x="1753510" y="545399"/>
                  </a:lnTo>
                  <a:lnTo>
                    <a:pt x="1732914" y="587501"/>
                  </a:lnTo>
                  <a:lnTo>
                    <a:pt x="1707840" y="625909"/>
                  </a:lnTo>
                  <a:lnTo>
                    <a:pt x="1679670" y="659590"/>
                  </a:lnTo>
                  <a:lnTo>
                    <a:pt x="1648404" y="688532"/>
                  </a:lnTo>
                  <a:lnTo>
                    <a:pt x="1614043" y="712724"/>
                  </a:lnTo>
                  <a:lnTo>
                    <a:pt x="1557369" y="740425"/>
                  </a:lnTo>
                  <a:lnTo>
                    <a:pt x="1495552" y="758316"/>
                  </a:lnTo>
                  <a:lnTo>
                    <a:pt x="1425178" y="767921"/>
                  </a:lnTo>
                  <a:lnTo>
                    <a:pt x="1385520" y="770336"/>
                  </a:lnTo>
                  <a:lnTo>
                    <a:pt x="1342898" y="771144"/>
                  </a:lnTo>
                  <a:lnTo>
                    <a:pt x="1082675" y="771144"/>
                  </a:lnTo>
                  <a:lnTo>
                    <a:pt x="1082675" y="33147"/>
                  </a:lnTo>
                  <a:close/>
                </a:path>
                <a:path w="2736215" h="786764">
                  <a:moveTo>
                    <a:pt x="27812" y="33147"/>
                  </a:moveTo>
                  <a:lnTo>
                    <a:pt x="552576" y="33147"/>
                  </a:lnTo>
                  <a:lnTo>
                    <a:pt x="552576" y="174498"/>
                  </a:lnTo>
                  <a:lnTo>
                    <a:pt x="206628" y="174498"/>
                  </a:lnTo>
                  <a:lnTo>
                    <a:pt x="206628" y="294894"/>
                  </a:lnTo>
                  <a:lnTo>
                    <a:pt x="245617" y="293115"/>
                  </a:lnTo>
                  <a:lnTo>
                    <a:pt x="286892" y="292353"/>
                  </a:lnTo>
                  <a:lnTo>
                    <a:pt x="316561" y="293090"/>
                  </a:lnTo>
                  <a:lnTo>
                    <a:pt x="370992" y="298944"/>
                  </a:lnTo>
                  <a:lnTo>
                    <a:pt x="418828" y="310421"/>
                  </a:lnTo>
                  <a:lnTo>
                    <a:pt x="460115" y="326665"/>
                  </a:lnTo>
                  <a:lnTo>
                    <a:pt x="499544" y="351266"/>
                  </a:lnTo>
                  <a:lnTo>
                    <a:pt x="534735" y="387270"/>
                  </a:lnTo>
                  <a:lnTo>
                    <a:pt x="559714" y="432466"/>
                  </a:lnTo>
                  <a:lnTo>
                    <a:pt x="572339" y="488854"/>
                  </a:lnTo>
                  <a:lnTo>
                    <a:pt x="573913" y="521335"/>
                  </a:lnTo>
                  <a:lnTo>
                    <a:pt x="572557" y="549578"/>
                  </a:lnTo>
                  <a:lnTo>
                    <a:pt x="561750" y="602970"/>
                  </a:lnTo>
                  <a:lnTo>
                    <a:pt x="540323" y="651930"/>
                  </a:lnTo>
                  <a:lnTo>
                    <a:pt x="508942" y="694221"/>
                  </a:lnTo>
                  <a:lnTo>
                    <a:pt x="465962" y="730293"/>
                  </a:lnTo>
                  <a:lnTo>
                    <a:pt x="413575" y="758193"/>
                  </a:lnTo>
                  <a:lnTo>
                    <a:pt x="354161" y="776331"/>
                  </a:lnTo>
                  <a:lnTo>
                    <a:pt x="286672" y="785371"/>
                  </a:lnTo>
                  <a:lnTo>
                    <a:pt x="249808" y="786511"/>
                  </a:lnTo>
                  <a:lnTo>
                    <a:pt x="207156" y="785415"/>
                  </a:lnTo>
                  <a:lnTo>
                    <a:pt x="167957" y="782701"/>
                  </a:lnTo>
                  <a:lnTo>
                    <a:pt x="99821" y="772413"/>
                  </a:lnTo>
                  <a:lnTo>
                    <a:pt x="44291" y="757936"/>
                  </a:lnTo>
                  <a:lnTo>
                    <a:pt x="0" y="741934"/>
                  </a:lnTo>
                  <a:lnTo>
                    <a:pt x="0" y="578865"/>
                  </a:lnTo>
                  <a:lnTo>
                    <a:pt x="20827" y="578865"/>
                  </a:lnTo>
                  <a:lnTo>
                    <a:pt x="43830" y="591653"/>
                  </a:lnTo>
                  <a:lnTo>
                    <a:pt x="67691" y="603345"/>
                  </a:lnTo>
                  <a:lnTo>
                    <a:pt x="117982" y="623443"/>
                  </a:lnTo>
                  <a:lnTo>
                    <a:pt x="169878" y="636873"/>
                  </a:lnTo>
                  <a:lnTo>
                    <a:pt x="221487" y="641350"/>
                  </a:lnTo>
                  <a:lnTo>
                    <a:pt x="237440" y="640897"/>
                  </a:lnTo>
                  <a:lnTo>
                    <a:pt x="289178" y="634111"/>
                  </a:lnTo>
                  <a:lnTo>
                    <a:pt x="335345" y="616769"/>
                  </a:lnTo>
                  <a:lnTo>
                    <a:pt x="367609" y="584769"/>
                  </a:lnTo>
                  <a:lnTo>
                    <a:pt x="380581" y="543311"/>
                  </a:lnTo>
                  <a:lnTo>
                    <a:pt x="381126" y="527812"/>
                  </a:lnTo>
                  <a:lnTo>
                    <a:pt x="380390" y="515385"/>
                  </a:lnTo>
                  <a:lnTo>
                    <a:pt x="363206" y="474608"/>
                  </a:lnTo>
                  <a:lnTo>
                    <a:pt x="325445" y="446018"/>
                  </a:lnTo>
                  <a:lnTo>
                    <a:pt x="275081" y="431926"/>
                  </a:lnTo>
                  <a:lnTo>
                    <a:pt x="222468" y="427051"/>
                  </a:lnTo>
                  <a:lnTo>
                    <a:pt x="206628" y="426720"/>
                  </a:lnTo>
                  <a:lnTo>
                    <a:pt x="184576" y="427196"/>
                  </a:lnTo>
                  <a:lnTo>
                    <a:pt x="141853" y="431006"/>
                  </a:lnTo>
                  <a:lnTo>
                    <a:pt x="101340" y="438201"/>
                  </a:lnTo>
                  <a:lnTo>
                    <a:pt x="49529" y="449452"/>
                  </a:lnTo>
                  <a:lnTo>
                    <a:pt x="27812" y="449452"/>
                  </a:lnTo>
                  <a:lnTo>
                    <a:pt x="27812" y="33147"/>
                  </a:lnTo>
                  <a:close/>
                </a:path>
                <a:path w="2736215" h="786764">
                  <a:moveTo>
                    <a:pt x="1968627" y="0"/>
                  </a:moveTo>
                  <a:lnTo>
                    <a:pt x="2150999" y="0"/>
                  </a:lnTo>
                  <a:lnTo>
                    <a:pt x="2006727" y="291846"/>
                  </a:lnTo>
                  <a:lnTo>
                    <a:pt x="1890776" y="291846"/>
                  </a:lnTo>
                  <a:lnTo>
                    <a:pt x="1968627" y="0"/>
                  </a:lnTo>
                  <a:close/>
                </a:path>
              </a:pathLst>
            </a:custGeom>
            <a:ln w="9144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546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1AFC-199D-49B0-906C-19C5F43B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CB7D-61EE-4F01-B67B-E3F21F75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95814" cy="5120640"/>
          </a:xfrm>
        </p:spPr>
        <p:txBody>
          <a:bodyPr>
            <a:normAutofit/>
          </a:bodyPr>
          <a:lstStyle/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Owners are leaving $ on the table because they are focused on income generation; not focusing on 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enterprise value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Income does not automatically translate to value</a:t>
            </a:r>
          </a:p>
          <a:p>
            <a:pPr marL="354965" marR="652145" indent="-342900">
              <a:lnSpc>
                <a:spcPct val="100000"/>
              </a:lnSpc>
              <a:spcBef>
                <a:spcPts val="115"/>
              </a:spcBef>
              <a:buClrTx/>
              <a:buSzPct val="68518"/>
              <a:tabLst>
                <a:tab pos="26924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Most businesses are not salable and do not make it through the second generation</a:t>
            </a:r>
          </a:p>
          <a:p>
            <a:pPr>
              <a:buClrTx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49830-2F79-49C0-80F1-73BC277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</p:spTree>
    <p:extLst>
      <p:ext uri="{BB962C8B-B14F-4D97-AF65-F5344CB8AC3E}">
        <p14:creationId xmlns:p14="http://schemas.microsoft.com/office/powerpoint/2010/main" val="134751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D3F3-EA2A-4A56-B28D-7699CC78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72" y="2387250"/>
            <a:ext cx="7525512" cy="2083499"/>
          </a:xfrm>
        </p:spPr>
        <p:txBody>
          <a:bodyPr/>
          <a:lstStyle/>
          <a:p>
            <a:r>
              <a:rPr lang="en-US" dirty="0"/>
              <a:t>Value Creation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6343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4872-7884-488A-BDD4-1CC29B0E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Exit Planning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1880-9445-491B-855F-FE7E5EB5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Exit Planning Institute</a:t>
            </a: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4D7C1814-DC47-4EA9-8DB2-6C280E34B308}"/>
              </a:ext>
            </a:extLst>
          </p:cNvPr>
          <p:cNvGrpSpPr/>
          <p:nvPr/>
        </p:nvGrpSpPr>
        <p:grpSpPr>
          <a:xfrm>
            <a:off x="3869268" y="1142393"/>
            <a:ext cx="7371908" cy="4564070"/>
            <a:chOff x="0" y="893699"/>
            <a:chExt cx="9144000" cy="5278501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3A84C41D-3B75-4D13-989E-DDAC475A3A21}"/>
                </a:ext>
              </a:extLst>
            </p:cNvPr>
            <p:cNvSpPr/>
            <p:nvPr/>
          </p:nvSpPr>
          <p:spPr>
            <a:xfrm>
              <a:off x="6858000" y="4190999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190500" y="0"/>
                  </a:moveTo>
                  <a:lnTo>
                    <a:pt x="0" y="152400"/>
                  </a:lnTo>
                  <a:lnTo>
                    <a:pt x="95250" y="152400"/>
                  </a:lnTo>
                  <a:lnTo>
                    <a:pt x="95250" y="304800"/>
                  </a:lnTo>
                  <a:lnTo>
                    <a:pt x="285750" y="304800"/>
                  </a:lnTo>
                  <a:lnTo>
                    <a:pt x="285750" y="152400"/>
                  </a:lnTo>
                  <a:lnTo>
                    <a:pt x="381000" y="1524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79A63D2-9E41-4FD7-B2E6-5BB2A7D2B502}"/>
                </a:ext>
              </a:extLst>
            </p:cNvPr>
            <p:cNvSpPr/>
            <p:nvPr/>
          </p:nvSpPr>
          <p:spPr>
            <a:xfrm>
              <a:off x="6779641" y="4155821"/>
              <a:ext cx="537845" cy="367665"/>
            </a:xfrm>
            <a:custGeom>
              <a:avLst/>
              <a:gdLst/>
              <a:ahLst/>
              <a:cxnLst/>
              <a:rect l="l" t="t" r="r" b="b"/>
              <a:pathLst>
                <a:path w="537845" h="367664">
                  <a:moveTo>
                    <a:pt x="268858" y="0"/>
                  </a:moveTo>
                  <a:lnTo>
                    <a:pt x="0" y="215137"/>
                  </a:lnTo>
                  <a:lnTo>
                    <a:pt x="146050" y="215137"/>
                  </a:lnTo>
                  <a:lnTo>
                    <a:pt x="146050" y="367537"/>
                  </a:lnTo>
                  <a:lnTo>
                    <a:pt x="391667" y="367537"/>
                  </a:lnTo>
                  <a:lnTo>
                    <a:pt x="391667" y="334517"/>
                  </a:lnTo>
                  <a:lnTo>
                    <a:pt x="179069" y="334517"/>
                  </a:lnTo>
                  <a:lnTo>
                    <a:pt x="179069" y="182117"/>
                  </a:lnTo>
                  <a:lnTo>
                    <a:pt x="93979" y="182117"/>
                  </a:lnTo>
                  <a:lnTo>
                    <a:pt x="268858" y="42163"/>
                  </a:lnTo>
                  <a:lnTo>
                    <a:pt x="321551" y="42163"/>
                  </a:lnTo>
                  <a:lnTo>
                    <a:pt x="268858" y="0"/>
                  </a:lnTo>
                  <a:close/>
                </a:path>
                <a:path w="537845" h="367664">
                  <a:moveTo>
                    <a:pt x="321551" y="42163"/>
                  </a:moveTo>
                  <a:lnTo>
                    <a:pt x="268858" y="42163"/>
                  </a:lnTo>
                  <a:lnTo>
                    <a:pt x="443737" y="182117"/>
                  </a:lnTo>
                  <a:lnTo>
                    <a:pt x="358648" y="182117"/>
                  </a:lnTo>
                  <a:lnTo>
                    <a:pt x="358648" y="334517"/>
                  </a:lnTo>
                  <a:lnTo>
                    <a:pt x="391667" y="334517"/>
                  </a:lnTo>
                  <a:lnTo>
                    <a:pt x="391667" y="215137"/>
                  </a:lnTo>
                  <a:lnTo>
                    <a:pt x="537717" y="215137"/>
                  </a:lnTo>
                  <a:lnTo>
                    <a:pt x="321551" y="42163"/>
                  </a:lnTo>
                  <a:close/>
                </a:path>
                <a:path w="537845" h="367664">
                  <a:moveTo>
                    <a:pt x="268858" y="56260"/>
                  </a:moveTo>
                  <a:lnTo>
                    <a:pt x="125349" y="171068"/>
                  </a:lnTo>
                  <a:lnTo>
                    <a:pt x="190118" y="171068"/>
                  </a:lnTo>
                  <a:lnTo>
                    <a:pt x="190118" y="323468"/>
                  </a:lnTo>
                  <a:lnTo>
                    <a:pt x="347599" y="323468"/>
                  </a:lnTo>
                  <a:lnTo>
                    <a:pt x="347599" y="312419"/>
                  </a:lnTo>
                  <a:lnTo>
                    <a:pt x="201167" y="312419"/>
                  </a:lnTo>
                  <a:lnTo>
                    <a:pt x="201167" y="160019"/>
                  </a:lnTo>
                  <a:lnTo>
                    <a:pt x="156717" y="160019"/>
                  </a:lnTo>
                  <a:lnTo>
                    <a:pt x="268858" y="70357"/>
                  </a:lnTo>
                  <a:lnTo>
                    <a:pt x="286480" y="70357"/>
                  </a:lnTo>
                  <a:lnTo>
                    <a:pt x="268858" y="56260"/>
                  </a:lnTo>
                  <a:close/>
                </a:path>
                <a:path w="537845" h="367664">
                  <a:moveTo>
                    <a:pt x="286480" y="70357"/>
                  </a:moveTo>
                  <a:lnTo>
                    <a:pt x="268858" y="70357"/>
                  </a:lnTo>
                  <a:lnTo>
                    <a:pt x="381000" y="160019"/>
                  </a:lnTo>
                  <a:lnTo>
                    <a:pt x="336550" y="160019"/>
                  </a:lnTo>
                  <a:lnTo>
                    <a:pt x="336550" y="312419"/>
                  </a:lnTo>
                  <a:lnTo>
                    <a:pt x="347599" y="312419"/>
                  </a:lnTo>
                  <a:lnTo>
                    <a:pt x="347599" y="171068"/>
                  </a:lnTo>
                  <a:lnTo>
                    <a:pt x="412368" y="171068"/>
                  </a:lnTo>
                  <a:lnTo>
                    <a:pt x="286480" y="7035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6D67C830-2836-4470-998F-AC2894058CAF}"/>
                </a:ext>
              </a:extLst>
            </p:cNvPr>
            <p:cNvSpPr/>
            <p:nvPr/>
          </p:nvSpPr>
          <p:spPr>
            <a:xfrm>
              <a:off x="0" y="893699"/>
              <a:ext cx="9144000" cy="5278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6CAD5C15-F42B-4278-83BA-B62698FA3C7F}"/>
                </a:ext>
              </a:extLst>
            </p:cNvPr>
            <p:cNvSpPr/>
            <p:nvPr/>
          </p:nvSpPr>
          <p:spPr>
            <a:xfrm>
              <a:off x="48699" y="2268347"/>
              <a:ext cx="5160645" cy="2578100"/>
            </a:xfrm>
            <a:custGeom>
              <a:avLst/>
              <a:gdLst/>
              <a:ahLst/>
              <a:cxnLst/>
              <a:rect l="l" t="t" r="r" b="b"/>
              <a:pathLst>
                <a:path w="5160645" h="2578100">
                  <a:moveTo>
                    <a:pt x="4823782" y="2565400"/>
                  </a:moveTo>
                  <a:lnTo>
                    <a:pt x="337977" y="2565400"/>
                  </a:lnTo>
                  <a:lnTo>
                    <a:pt x="359846" y="2578100"/>
                  </a:lnTo>
                  <a:lnTo>
                    <a:pt x="4802065" y="2578100"/>
                  </a:lnTo>
                  <a:lnTo>
                    <a:pt x="4823782" y="2565400"/>
                  </a:lnTo>
                  <a:close/>
                </a:path>
                <a:path w="5160645" h="2578100">
                  <a:moveTo>
                    <a:pt x="4865946" y="2552700"/>
                  </a:moveTo>
                  <a:lnTo>
                    <a:pt x="295737" y="2552700"/>
                  </a:lnTo>
                  <a:lnTo>
                    <a:pt x="316768" y="2565400"/>
                  </a:lnTo>
                  <a:lnTo>
                    <a:pt x="4845118" y="2565400"/>
                  </a:lnTo>
                  <a:lnTo>
                    <a:pt x="4865946" y="2552700"/>
                  </a:lnTo>
                  <a:close/>
                </a:path>
                <a:path w="5160645" h="2578100">
                  <a:moveTo>
                    <a:pt x="345711" y="38100"/>
                  </a:moveTo>
                  <a:lnTo>
                    <a:pt x="254119" y="38100"/>
                  </a:lnTo>
                  <a:lnTo>
                    <a:pt x="234764" y="50800"/>
                  </a:lnTo>
                  <a:lnTo>
                    <a:pt x="197756" y="76200"/>
                  </a:lnTo>
                  <a:lnTo>
                    <a:pt x="163098" y="101600"/>
                  </a:lnTo>
                  <a:lnTo>
                    <a:pt x="131183" y="127000"/>
                  </a:lnTo>
                  <a:lnTo>
                    <a:pt x="102201" y="165100"/>
                  </a:lnTo>
                  <a:lnTo>
                    <a:pt x="89070" y="177800"/>
                  </a:lnTo>
                  <a:lnTo>
                    <a:pt x="76431" y="190500"/>
                  </a:lnTo>
                  <a:lnTo>
                    <a:pt x="64814" y="215900"/>
                  </a:lnTo>
                  <a:lnTo>
                    <a:pt x="53991" y="228600"/>
                  </a:lnTo>
                  <a:lnTo>
                    <a:pt x="44085" y="254000"/>
                  </a:lnTo>
                  <a:lnTo>
                    <a:pt x="35053" y="266700"/>
                  </a:lnTo>
                  <a:lnTo>
                    <a:pt x="27085" y="292100"/>
                  </a:lnTo>
                  <a:lnTo>
                    <a:pt x="19970" y="317500"/>
                  </a:lnTo>
                  <a:lnTo>
                    <a:pt x="14056" y="330200"/>
                  </a:lnTo>
                  <a:lnTo>
                    <a:pt x="9003" y="355600"/>
                  </a:lnTo>
                  <a:lnTo>
                    <a:pt x="5074" y="381000"/>
                  </a:lnTo>
                  <a:lnTo>
                    <a:pt x="2269" y="406400"/>
                  </a:lnTo>
                  <a:lnTo>
                    <a:pt x="581" y="419100"/>
                  </a:lnTo>
                  <a:lnTo>
                    <a:pt x="0" y="444500"/>
                  </a:lnTo>
                  <a:lnTo>
                    <a:pt x="10" y="2133600"/>
                  </a:lnTo>
                  <a:lnTo>
                    <a:pt x="650" y="2159000"/>
                  </a:lnTo>
                  <a:lnTo>
                    <a:pt x="2407" y="2184400"/>
                  </a:lnTo>
                  <a:lnTo>
                    <a:pt x="5288" y="2209800"/>
                  </a:lnTo>
                  <a:lnTo>
                    <a:pt x="9287" y="2222500"/>
                  </a:lnTo>
                  <a:lnTo>
                    <a:pt x="14361" y="2247900"/>
                  </a:lnTo>
                  <a:lnTo>
                    <a:pt x="20417" y="2273300"/>
                  </a:lnTo>
                  <a:lnTo>
                    <a:pt x="27528" y="2286000"/>
                  </a:lnTo>
                  <a:lnTo>
                    <a:pt x="35586" y="2311400"/>
                  </a:lnTo>
                  <a:lnTo>
                    <a:pt x="44657" y="2324100"/>
                  </a:lnTo>
                  <a:lnTo>
                    <a:pt x="54654" y="2349500"/>
                  </a:lnTo>
                  <a:lnTo>
                    <a:pt x="65477" y="2362200"/>
                  </a:lnTo>
                  <a:lnTo>
                    <a:pt x="77209" y="2387600"/>
                  </a:lnTo>
                  <a:lnTo>
                    <a:pt x="89781" y="2400300"/>
                  </a:lnTo>
                  <a:lnTo>
                    <a:pt x="103141" y="2425700"/>
                  </a:lnTo>
                  <a:lnTo>
                    <a:pt x="132148" y="2451100"/>
                  </a:lnTo>
                  <a:lnTo>
                    <a:pt x="164152" y="2476500"/>
                  </a:lnTo>
                  <a:lnTo>
                    <a:pt x="198848" y="2501900"/>
                  </a:lnTo>
                  <a:lnTo>
                    <a:pt x="235920" y="2527300"/>
                  </a:lnTo>
                  <a:lnTo>
                    <a:pt x="275379" y="2552700"/>
                  </a:lnTo>
                  <a:lnTo>
                    <a:pt x="386135" y="2552700"/>
                  </a:lnTo>
                  <a:lnTo>
                    <a:pt x="365650" y="2540000"/>
                  </a:lnTo>
                  <a:lnTo>
                    <a:pt x="345457" y="2540000"/>
                  </a:lnTo>
                  <a:lnTo>
                    <a:pt x="325696" y="2527300"/>
                  </a:lnTo>
                  <a:lnTo>
                    <a:pt x="306354" y="2527300"/>
                  </a:lnTo>
                  <a:lnTo>
                    <a:pt x="287444" y="2514600"/>
                  </a:lnTo>
                  <a:lnTo>
                    <a:pt x="268940" y="2514600"/>
                  </a:lnTo>
                  <a:lnTo>
                    <a:pt x="233507" y="2489200"/>
                  </a:lnTo>
                  <a:lnTo>
                    <a:pt x="200309" y="2463800"/>
                  </a:lnTo>
                  <a:lnTo>
                    <a:pt x="169397" y="2438400"/>
                  </a:lnTo>
                  <a:lnTo>
                    <a:pt x="128046" y="2400300"/>
                  </a:lnTo>
                  <a:lnTo>
                    <a:pt x="104081" y="2362200"/>
                  </a:lnTo>
                  <a:lnTo>
                    <a:pt x="93286" y="2349500"/>
                  </a:lnTo>
                  <a:lnTo>
                    <a:pt x="83215" y="2336800"/>
                  </a:lnTo>
                  <a:lnTo>
                    <a:pt x="74018" y="2311400"/>
                  </a:lnTo>
                  <a:lnTo>
                    <a:pt x="65660" y="2298700"/>
                  </a:lnTo>
                  <a:lnTo>
                    <a:pt x="58242" y="2273300"/>
                  </a:lnTo>
                  <a:lnTo>
                    <a:pt x="51662" y="2260600"/>
                  </a:lnTo>
                  <a:lnTo>
                    <a:pt x="46130" y="2235200"/>
                  </a:lnTo>
                  <a:lnTo>
                    <a:pt x="41429" y="2222500"/>
                  </a:lnTo>
                  <a:lnTo>
                    <a:pt x="37772" y="2197100"/>
                  </a:lnTo>
                  <a:lnTo>
                    <a:pt x="35148" y="2171700"/>
                  </a:lnTo>
                  <a:lnTo>
                    <a:pt x="33555" y="2159000"/>
                  </a:lnTo>
                  <a:lnTo>
                    <a:pt x="32998" y="2133600"/>
                  </a:lnTo>
                  <a:lnTo>
                    <a:pt x="33000" y="444500"/>
                  </a:lnTo>
                  <a:lnTo>
                    <a:pt x="33569" y="419100"/>
                  </a:lnTo>
                  <a:lnTo>
                    <a:pt x="35175" y="406400"/>
                  </a:lnTo>
                  <a:lnTo>
                    <a:pt x="37815" y="381000"/>
                  </a:lnTo>
                  <a:lnTo>
                    <a:pt x="41487" y="368300"/>
                  </a:lnTo>
                  <a:lnTo>
                    <a:pt x="46191" y="342900"/>
                  </a:lnTo>
                  <a:lnTo>
                    <a:pt x="51752" y="317500"/>
                  </a:lnTo>
                  <a:lnTo>
                    <a:pt x="58329" y="304800"/>
                  </a:lnTo>
                  <a:lnTo>
                    <a:pt x="65766" y="279400"/>
                  </a:lnTo>
                  <a:lnTo>
                    <a:pt x="74132" y="266700"/>
                  </a:lnTo>
                  <a:lnTo>
                    <a:pt x="83355" y="241300"/>
                  </a:lnTo>
                  <a:lnTo>
                    <a:pt x="93413" y="228600"/>
                  </a:lnTo>
                  <a:lnTo>
                    <a:pt x="104233" y="215900"/>
                  </a:lnTo>
                  <a:lnTo>
                    <a:pt x="115879" y="190500"/>
                  </a:lnTo>
                  <a:lnTo>
                    <a:pt x="155122" y="152400"/>
                  </a:lnTo>
                  <a:lnTo>
                    <a:pt x="184751" y="127000"/>
                  </a:lnTo>
                  <a:lnTo>
                    <a:pt x="216908" y="101600"/>
                  </a:lnTo>
                  <a:lnTo>
                    <a:pt x="251223" y="76200"/>
                  </a:lnTo>
                  <a:lnTo>
                    <a:pt x="269181" y="76200"/>
                  </a:lnTo>
                  <a:lnTo>
                    <a:pt x="287698" y="63500"/>
                  </a:lnTo>
                  <a:lnTo>
                    <a:pt x="306595" y="50800"/>
                  </a:lnTo>
                  <a:lnTo>
                    <a:pt x="325975" y="50800"/>
                  </a:lnTo>
                  <a:lnTo>
                    <a:pt x="345711" y="38100"/>
                  </a:lnTo>
                  <a:close/>
                </a:path>
                <a:path w="5160645" h="2578100">
                  <a:moveTo>
                    <a:pt x="4885123" y="25400"/>
                  </a:moveTo>
                  <a:lnTo>
                    <a:pt x="4753424" y="25400"/>
                  </a:lnTo>
                  <a:lnTo>
                    <a:pt x="4774379" y="38100"/>
                  </a:lnTo>
                  <a:lnTo>
                    <a:pt x="4815019" y="38100"/>
                  </a:lnTo>
                  <a:lnTo>
                    <a:pt x="4834831" y="50800"/>
                  </a:lnTo>
                  <a:lnTo>
                    <a:pt x="4854135" y="50800"/>
                  </a:lnTo>
                  <a:lnTo>
                    <a:pt x="4873058" y="63500"/>
                  </a:lnTo>
                  <a:lnTo>
                    <a:pt x="4891600" y="76200"/>
                  </a:lnTo>
                  <a:lnTo>
                    <a:pt x="4909507" y="76200"/>
                  </a:lnTo>
                  <a:lnTo>
                    <a:pt x="4943797" y="101600"/>
                  </a:lnTo>
                  <a:lnTo>
                    <a:pt x="4975928" y="127000"/>
                  </a:lnTo>
                  <a:lnTo>
                    <a:pt x="5005519" y="152400"/>
                  </a:lnTo>
                  <a:lnTo>
                    <a:pt x="5044762" y="203200"/>
                  </a:lnTo>
                  <a:lnTo>
                    <a:pt x="5056319" y="215900"/>
                  </a:lnTo>
                  <a:lnTo>
                    <a:pt x="5067114" y="228600"/>
                  </a:lnTo>
                  <a:lnTo>
                    <a:pt x="5077147" y="254000"/>
                  </a:lnTo>
                  <a:lnTo>
                    <a:pt x="5086418" y="266700"/>
                  </a:lnTo>
                  <a:lnTo>
                    <a:pt x="5094800" y="279400"/>
                  </a:lnTo>
                  <a:lnTo>
                    <a:pt x="5102166" y="304800"/>
                  </a:lnTo>
                  <a:lnTo>
                    <a:pt x="5108770" y="317500"/>
                  </a:lnTo>
                  <a:lnTo>
                    <a:pt x="5114231" y="342900"/>
                  </a:lnTo>
                  <a:lnTo>
                    <a:pt x="5118930" y="368300"/>
                  </a:lnTo>
                  <a:lnTo>
                    <a:pt x="5122613" y="381000"/>
                  </a:lnTo>
                  <a:lnTo>
                    <a:pt x="5125280" y="406400"/>
                  </a:lnTo>
                  <a:lnTo>
                    <a:pt x="5126804" y="419100"/>
                  </a:lnTo>
                  <a:lnTo>
                    <a:pt x="5127439" y="444500"/>
                  </a:lnTo>
                  <a:lnTo>
                    <a:pt x="5127439" y="2133600"/>
                  </a:lnTo>
                  <a:lnTo>
                    <a:pt x="5126804" y="2159000"/>
                  </a:lnTo>
                  <a:lnTo>
                    <a:pt x="5125280" y="2171700"/>
                  </a:lnTo>
                  <a:lnTo>
                    <a:pt x="5122613" y="2197100"/>
                  </a:lnTo>
                  <a:lnTo>
                    <a:pt x="5118930" y="2222500"/>
                  </a:lnTo>
                  <a:lnTo>
                    <a:pt x="5114231" y="2235200"/>
                  </a:lnTo>
                  <a:lnTo>
                    <a:pt x="5108643" y="2260600"/>
                  </a:lnTo>
                  <a:lnTo>
                    <a:pt x="5102039" y="2273300"/>
                  </a:lnTo>
                  <a:lnTo>
                    <a:pt x="5094673" y="2298700"/>
                  </a:lnTo>
                  <a:lnTo>
                    <a:pt x="5086291" y="2311400"/>
                  </a:lnTo>
                  <a:lnTo>
                    <a:pt x="5077020" y="2336800"/>
                  </a:lnTo>
                  <a:lnTo>
                    <a:pt x="5066987" y="2349500"/>
                  </a:lnTo>
                  <a:lnTo>
                    <a:pt x="5056192" y="2362200"/>
                  </a:lnTo>
                  <a:lnTo>
                    <a:pt x="5044635" y="2387600"/>
                  </a:lnTo>
                  <a:lnTo>
                    <a:pt x="5005265" y="2425700"/>
                  </a:lnTo>
                  <a:lnTo>
                    <a:pt x="4975674" y="2451100"/>
                  </a:lnTo>
                  <a:lnTo>
                    <a:pt x="4943543" y="2476500"/>
                  </a:lnTo>
                  <a:lnTo>
                    <a:pt x="4909253" y="2501900"/>
                  </a:lnTo>
                  <a:lnTo>
                    <a:pt x="4891346" y="2514600"/>
                  </a:lnTo>
                  <a:lnTo>
                    <a:pt x="4872804" y="2514600"/>
                  </a:lnTo>
                  <a:lnTo>
                    <a:pt x="4853881" y="2527300"/>
                  </a:lnTo>
                  <a:lnTo>
                    <a:pt x="4834577" y="2527300"/>
                  </a:lnTo>
                  <a:lnTo>
                    <a:pt x="4814765" y="2540000"/>
                  </a:lnTo>
                  <a:lnTo>
                    <a:pt x="4794572" y="2540000"/>
                  </a:lnTo>
                  <a:lnTo>
                    <a:pt x="4774125" y="2552700"/>
                  </a:lnTo>
                  <a:lnTo>
                    <a:pt x="4886393" y="2552700"/>
                  </a:lnTo>
                  <a:lnTo>
                    <a:pt x="4925763" y="2527300"/>
                  </a:lnTo>
                  <a:lnTo>
                    <a:pt x="4962593" y="2501900"/>
                  </a:lnTo>
                  <a:lnTo>
                    <a:pt x="4997264" y="2476500"/>
                  </a:lnTo>
                  <a:lnTo>
                    <a:pt x="5029141" y="2451100"/>
                  </a:lnTo>
                  <a:lnTo>
                    <a:pt x="5058097" y="2425700"/>
                  </a:lnTo>
                  <a:lnTo>
                    <a:pt x="5071559" y="2400300"/>
                  </a:lnTo>
                  <a:lnTo>
                    <a:pt x="5084005" y="2387600"/>
                  </a:lnTo>
                  <a:lnTo>
                    <a:pt x="5095562" y="2362200"/>
                  </a:lnTo>
                  <a:lnTo>
                    <a:pt x="5106357" y="2349500"/>
                  </a:lnTo>
                  <a:lnTo>
                    <a:pt x="5116390" y="2324100"/>
                  </a:lnTo>
                  <a:lnTo>
                    <a:pt x="5125407" y="2311400"/>
                  </a:lnTo>
                  <a:lnTo>
                    <a:pt x="5133281" y="2286000"/>
                  </a:lnTo>
                  <a:lnTo>
                    <a:pt x="5140393" y="2273300"/>
                  </a:lnTo>
                  <a:lnTo>
                    <a:pt x="5146362" y="2247900"/>
                  </a:lnTo>
                  <a:lnTo>
                    <a:pt x="5151442" y="2222500"/>
                  </a:lnTo>
                  <a:lnTo>
                    <a:pt x="5155379" y="2197100"/>
                  </a:lnTo>
                  <a:lnTo>
                    <a:pt x="5158173" y="2184400"/>
                  </a:lnTo>
                  <a:lnTo>
                    <a:pt x="5159824" y="2159000"/>
                  </a:lnTo>
                  <a:lnTo>
                    <a:pt x="5160459" y="2133600"/>
                  </a:lnTo>
                  <a:lnTo>
                    <a:pt x="5160332" y="444500"/>
                  </a:lnTo>
                  <a:lnTo>
                    <a:pt x="5159697" y="419100"/>
                  </a:lnTo>
                  <a:lnTo>
                    <a:pt x="5158046" y="393700"/>
                  </a:lnTo>
                  <a:lnTo>
                    <a:pt x="5155125" y="381000"/>
                  </a:lnTo>
                  <a:lnTo>
                    <a:pt x="5151061" y="355600"/>
                  </a:lnTo>
                  <a:lnTo>
                    <a:pt x="5145981" y="330200"/>
                  </a:lnTo>
                  <a:lnTo>
                    <a:pt x="5140012" y="317500"/>
                  </a:lnTo>
                  <a:lnTo>
                    <a:pt x="5132900" y="292100"/>
                  </a:lnTo>
                  <a:lnTo>
                    <a:pt x="5124772" y="266700"/>
                  </a:lnTo>
                  <a:lnTo>
                    <a:pt x="5115755" y="254000"/>
                  </a:lnTo>
                  <a:lnTo>
                    <a:pt x="5105722" y="228600"/>
                  </a:lnTo>
                  <a:lnTo>
                    <a:pt x="5094927" y="215900"/>
                  </a:lnTo>
                  <a:lnTo>
                    <a:pt x="5083243" y="190500"/>
                  </a:lnTo>
                  <a:lnTo>
                    <a:pt x="5070670" y="177800"/>
                  </a:lnTo>
                  <a:lnTo>
                    <a:pt x="5057335" y="165100"/>
                  </a:lnTo>
                  <a:lnTo>
                    <a:pt x="5043111" y="139700"/>
                  </a:lnTo>
                  <a:lnTo>
                    <a:pt x="5028125" y="127000"/>
                  </a:lnTo>
                  <a:lnTo>
                    <a:pt x="4996248" y="101600"/>
                  </a:lnTo>
                  <a:lnTo>
                    <a:pt x="4961577" y="76200"/>
                  </a:lnTo>
                  <a:lnTo>
                    <a:pt x="4924620" y="50800"/>
                  </a:lnTo>
                  <a:lnTo>
                    <a:pt x="4905189" y="38100"/>
                  </a:lnTo>
                  <a:lnTo>
                    <a:pt x="4885123" y="25400"/>
                  </a:lnTo>
                  <a:close/>
                </a:path>
                <a:path w="5160645" h="2578100">
                  <a:moveTo>
                    <a:pt x="4792032" y="2527300"/>
                  </a:moveTo>
                  <a:lnTo>
                    <a:pt x="367593" y="2527300"/>
                  </a:lnTo>
                  <a:lnTo>
                    <a:pt x="387520" y="2540000"/>
                  </a:lnTo>
                  <a:lnTo>
                    <a:pt x="4772093" y="2540000"/>
                  </a:lnTo>
                  <a:lnTo>
                    <a:pt x="4792032" y="2527300"/>
                  </a:lnTo>
                  <a:close/>
                </a:path>
                <a:path w="5160645" h="2578100">
                  <a:moveTo>
                    <a:pt x="350436" y="2514600"/>
                  </a:moveTo>
                  <a:lnTo>
                    <a:pt x="309885" y="2514600"/>
                  </a:lnTo>
                  <a:lnTo>
                    <a:pt x="328668" y="2527300"/>
                  </a:lnTo>
                  <a:lnTo>
                    <a:pt x="369524" y="2527300"/>
                  </a:lnTo>
                  <a:lnTo>
                    <a:pt x="350436" y="2514600"/>
                  </a:lnTo>
                  <a:close/>
                </a:path>
                <a:path w="5160645" h="2578100">
                  <a:moveTo>
                    <a:pt x="4849817" y="2514600"/>
                  </a:moveTo>
                  <a:lnTo>
                    <a:pt x="4808796" y="2514600"/>
                  </a:lnTo>
                  <a:lnTo>
                    <a:pt x="4789619" y="2527300"/>
                  </a:lnTo>
                  <a:lnTo>
                    <a:pt x="4831021" y="2527300"/>
                  </a:lnTo>
                  <a:lnTo>
                    <a:pt x="4849817" y="2514600"/>
                  </a:lnTo>
                  <a:close/>
                </a:path>
                <a:path w="5160645" h="2578100">
                  <a:moveTo>
                    <a:pt x="261028" y="2476500"/>
                  </a:moveTo>
                  <a:lnTo>
                    <a:pt x="238993" y="2476500"/>
                  </a:lnTo>
                  <a:lnTo>
                    <a:pt x="256011" y="2489200"/>
                  </a:lnTo>
                  <a:lnTo>
                    <a:pt x="273461" y="2501900"/>
                  </a:lnTo>
                  <a:lnTo>
                    <a:pt x="291470" y="2514600"/>
                  </a:lnTo>
                  <a:lnTo>
                    <a:pt x="331640" y="2514600"/>
                  </a:lnTo>
                  <a:lnTo>
                    <a:pt x="313428" y="2501900"/>
                  </a:lnTo>
                  <a:lnTo>
                    <a:pt x="295495" y="2501900"/>
                  </a:lnTo>
                  <a:lnTo>
                    <a:pt x="277995" y="2489200"/>
                  </a:lnTo>
                  <a:lnTo>
                    <a:pt x="261028" y="2476500"/>
                  </a:lnTo>
                  <a:close/>
                </a:path>
                <a:path w="5160645" h="2578100">
                  <a:moveTo>
                    <a:pt x="4920810" y="2476500"/>
                  </a:moveTo>
                  <a:lnTo>
                    <a:pt x="4898204" y="2476500"/>
                  </a:lnTo>
                  <a:lnTo>
                    <a:pt x="4881313" y="2489200"/>
                  </a:lnTo>
                  <a:lnTo>
                    <a:pt x="4863787" y="2501900"/>
                  </a:lnTo>
                  <a:lnTo>
                    <a:pt x="4845880" y="2501900"/>
                  </a:lnTo>
                  <a:lnTo>
                    <a:pt x="4827465" y="2514600"/>
                  </a:lnTo>
                  <a:lnTo>
                    <a:pt x="4868232" y="2514600"/>
                  </a:lnTo>
                  <a:lnTo>
                    <a:pt x="4886266" y="2501900"/>
                  </a:lnTo>
                  <a:lnTo>
                    <a:pt x="4903792" y="2489200"/>
                  </a:lnTo>
                  <a:lnTo>
                    <a:pt x="4920810" y="2476500"/>
                  </a:lnTo>
                  <a:close/>
                </a:path>
                <a:path w="5160645" h="2578100">
                  <a:moveTo>
                    <a:pt x="296753" y="76200"/>
                  </a:moveTo>
                  <a:lnTo>
                    <a:pt x="274210" y="76200"/>
                  </a:lnTo>
                  <a:lnTo>
                    <a:pt x="256710" y="88900"/>
                  </a:lnTo>
                  <a:lnTo>
                    <a:pt x="239679" y="101600"/>
                  </a:lnTo>
                  <a:lnTo>
                    <a:pt x="223283" y="114300"/>
                  </a:lnTo>
                  <a:lnTo>
                    <a:pt x="207281" y="127000"/>
                  </a:lnTo>
                  <a:lnTo>
                    <a:pt x="191965" y="127000"/>
                  </a:lnTo>
                  <a:lnTo>
                    <a:pt x="177157" y="139700"/>
                  </a:lnTo>
                  <a:lnTo>
                    <a:pt x="163111" y="165100"/>
                  </a:lnTo>
                  <a:lnTo>
                    <a:pt x="149674" y="177800"/>
                  </a:lnTo>
                  <a:lnTo>
                    <a:pt x="136911" y="190500"/>
                  </a:lnTo>
                  <a:lnTo>
                    <a:pt x="124820" y="203200"/>
                  </a:lnTo>
                  <a:lnTo>
                    <a:pt x="113504" y="215900"/>
                  </a:lnTo>
                  <a:lnTo>
                    <a:pt x="102951" y="241300"/>
                  </a:lnTo>
                  <a:lnTo>
                    <a:pt x="93134" y="254000"/>
                  </a:lnTo>
                  <a:lnTo>
                    <a:pt x="84142" y="266700"/>
                  </a:lnTo>
                  <a:lnTo>
                    <a:pt x="76004" y="292100"/>
                  </a:lnTo>
                  <a:lnTo>
                    <a:pt x="68745" y="304800"/>
                  </a:lnTo>
                  <a:lnTo>
                    <a:pt x="62345" y="330200"/>
                  </a:lnTo>
                  <a:lnTo>
                    <a:pt x="56902" y="342900"/>
                  </a:lnTo>
                  <a:lnTo>
                    <a:pt x="52315" y="368300"/>
                  </a:lnTo>
                  <a:lnTo>
                    <a:pt x="48728" y="381000"/>
                  </a:lnTo>
                  <a:lnTo>
                    <a:pt x="46144" y="406400"/>
                  </a:lnTo>
                  <a:lnTo>
                    <a:pt x="44566" y="419100"/>
                  </a:lnTo>
                  <a:lnTo>
                    <a:pt x="44000" y="444500"/>
                  </a:lnTo>
                  <a:lnTo>
                    <a:pt x="43995" y="2133600"/>
                  </a:lnTo>
                  <a:lnTo>
                    <a:pt x="44524" y="2159000"/>
                  </a:lnTo>
                  <a:lnTo>
                    <a:pt x="46061" y="2171700"/>
                  </a:lnTo>
                  <a:lnTo>
                    <a:pt x="48600" y="2197100"/>
                  </a:lnTo>
                  <a:lnTo>
                    <a:pt x="52143" y="2209800"/>
                  </a:lnTo>
                  <a:lnTo>
                    <a:pt x="56720" y="2235200"/>
                  </a:lnTo>
                  <a:lnTo>
                    <a:pt x="62077" y="2260600"/>
                  </a:lnTo>
                  <a:lnTo>
                    <a:pt x="68479" y="2273300"/>
                  </a:lnTo>
                  <a:lnTo>
                    <a:pt x="75684" y="2286000"/>
                  </a:lnTo>
                  <a:lnTo>
                    <a:pt x="83799" y="2311400"/>
                  </a:lnTo>
                  <a:lnTo>
                    <a:pt x="92740" y="2324100"/>
                  </a:lnTo>
                  <a:lnTo>
                    <a:pt x="102557" y="2349500"/>
                  </a:lnTo>
                  <a:lnTo>
                    <a:pt x="113047" y="2362200"/>
                  </a:lnTo>
                  <a:lnTo>
                    <a:pt x="124401" y="2374900"/>
                  </a:lnTo>
                  <a:lnTo>
                    <a:pt x="136339" y="2387600"/>
                  </a:lnTo>
                  <a:lnTo>
                    <a:pt x="149204" y="2413000"/>
                  </a:lnTo>
                  <a:lnTo>
                    <a:pt x="191330" y="2451100"/>
                  </a:lnTo>
                  <a:lnTo>
                    <a:pt x="222636" y="2476500"/>
                  </a:lnTo>
                  <a:lnTo>
                    <a:pt x="244480" y="2476500"/>
                  </a:lnTo>
                  <a:lnTo>
                    <a:pt x="228579" y="2463800"/>
                  </a:lnTo>
                  <a:lnTo>
                    <a:pt x="213009" y="2451100"/>
                  </a:lnTo>
                  <a:lnTo>
                    <a:pt x="183774" y="2425700"/>
                  </a:lnTo>
                  <a:lnTo>
                    <a:pt x="144645" y="2387600"/>
                  </a:lnTo>
                  <a:lnTo>
                    <a:pt x="122001" y="2349500"/>
                  </a:lnTo>
                  <a:lnTo>
                    <a:pt x="111828" y="2336800"/>
                  </a:lnTo>
                  <a:lnTo>
                    <a:pt x="102265" y="2324100"/>
                  </a:lnTo>
                  <a:lnTo>
                    <a:pt x="93591" y="2311400"/>
                  </a:lnTo>
                  <a:lnTo>
                    <a:pt x="85704" y="2286000"/>
                  </a:lnTo>
                  <a:lnTo>
                    <a:pt x="78719" y="2273300"/>
                  </a:lnTo>
                  <a:lnTo>
                    <a:pt x="72492" y="2247900"/>
                  </a:lnTo>
                  <a:lnTo>
                    <a:pt x="67310" y="2235200"/>
                  </a:lnTo>
                  <a:lnTo>
                    <a:pt x="62858" y="2209800"/>
                  </a:lnTo>
                  <a:lnTo>
                    <a:pt x="59428" y="2197100"/>
                  </a:lnTo>
                  <a:lnTo>
                    <a:pt x="56974" y="2171700"/>
                  </a:lnTo>
                  <a:lnTo>
                    <a:pt x="55493" y="2159000"/>
                  </a:lnTo>
                  <a:lnTo>
                    <a:pt x="54991" y="2133600"/>
                  </a:lnTo>
                  <a:lnTo>
                    <a:pt x="55001" y="444500"/>
                  </a:lnTo>
                  <a:lnTo>
                    <a:pt x="55562" y="419100"/>
                  </a:lnTo>
                  <a:lnTo>
                    <a:pt x="57113" y="406400"/>
                  </a:lnTo>
                  <a:lnTo>
                    <a:pt x="59641" y="381000"/>
                  </a:lnTo>
                  <a:lnTo>
                    <a:pt x="63143" y="368300"/>
                  </a:lnTo>
                  <a:lnTo>
                    <a:pt x="67614" y="342900"/>
                  </a:lnTo>
                  <a:lnTo>
                    <a:pt x="72939" y="330200"/>
                  </a:lnTo>
                  <a:lnTo>
                    <a:pt x="79164" y="304800"/>
                  </a:lnTo>
                  <a:lnTo>
                    <a:pt x="86238" y="292100"/>
                  </a:lnTo>
                  <a:lnTo>
                    <a:pt x="94162" y="279400"/>
                  </a:lnTo>
                  <a:lnTo>
                    <a:pt x="102925" y="254000"/>
                  </a:lnTo>
                  <a:lnTo>
                    <a:pt x="112488" y="241300"/>
                  </a:lnTo>
                  <a:lnTo>
                    <a:pt x="122775" y="228600"/>
                  </a:lnTo>
                  <a:lnTo>
                    <a:pt x="133761" y="215900"/>
                  </a:lnTo>
                  <a:lnTo>
                    <a:pt x="145585" y="190500"/>
                  </a:lnTo>
                  <a:lnTo>
                    <a:pt x="184726" y="152400"/>
                  </a:lnTo>
                  <a:lnTo>
                    <a:pt x="214050" y="127000"/>
                  </a:lnTo>
                  <a:lnTo>
                    <a:pt x="229671" y="114300"/>
                  </a:lnTo>
                  <a:lnTo>
                    <a:pt x="245623" y="114300"/>
                  </a:lnTo>
                  <a:lnTo>
                    <a:pt x="262196" y="101600"/>
                  </a:lnTo>
                  <a:lnTo>
                    <a:pt x="279227" y="88900"/>
                  </a:lnTo>
                  <a:lnTo>
                    <a:pt x="296753" y="76200"/>
                  </a:lnTo>
                  <a:close/>
                </a:path>
                <a:path w="5160645" h="2578100">
                  <a:moveTo>
                    <a:pt x="4850579" y="63500"/>
                  </a:moveTo>
                  <a:lnTo>
                    <a:pt x="4828862" y="63500"/>
                  </a:lnTo>
                  <a:lnTo>
                    <a:pt x="4865057" y="88900"/>
                  </a:lnTo>
                  <a:lnTo>
                    <a:pt x="4882456" y="88900"/>
                  </a:lnTo>
                  <a:lnTo>
                    <a:pt x="4899474" y="101600"/>
                  </a:lnTo>
                  <a:lnTo>
                    <a:pt x="4915857" y="114300"/>
                  </a:lnTo>
                  <a:lnTo>
                    <a:pt x="4931986" y="114300"/>
                  </a:lnTo>
                  <a:lnTo>
                    <a:pt x="4947353" y="127000"/>
                  </a:lnTo>
                  <a:lnTo>
                    <a:pt x="4976563" y="152400"/>
                  </a:lnTo>
                  <a:lnTo>
                    <a:pt x="5015679" y="190500"/>
                  </a:lnTo>
                  <a:lnTo>
                    <a:pt x="5027490" y="215900"/>
                  </a:lnTo>
                  <a:lnTo>
                    <a:pt x="5038285" y="228600"/>
                  </a:lnTo>
                  <a:lnTo>
                    <a:pt x="5048572" y="241300"/>
                  </a:lnTo>
                  <a:lnTo>
                    <a:pt x="5058097" y="254000"/>
                  </a:lnTo>
                  <a:lnTo>
                    <a:pt x="5066860" y="279400"/>
                  </a:lnTo>
                  <a:lnTo>
                    <a:pt x="5074734" y="292100"/>
                  </a:lnTo>
                  <a:lnTo>
                    <a:pt x="5081719" y="304800"/>
                  </a:lnTo>
                  <a:lnTo>
                    <a:pt x="5087942" y="330200"/>
                  </a:lnTo>
                  <a:lnTo>
                    <a:pt x="5093149" y="342900"/>
                  </a:lnTo>
                  <a:lnTo>
                    <a:pt x="5097594" y="368300"/>
                  </a:lnTo>
                  <a:lnTo>
                    <a:pt x="5101023" y="381000"/>
                  </a:lnTo>
                  <a:lnTo>
                    <a:pt x="5103436" y="406400"/>
                  </a:lnTo>
                  <a:lnTo>
                    <a:pt x="5104960" y="431800"/>
                  </a:lnTo>
                  <a:lnTo>
                    <a:pt x="5105468" y="444500"/>
                  </a:lnTo>
                  <a:lnTo>
                    <a:pt x="5105341" y="2133600"/>
                  </a:lnTo>
                  <a:lnTo>
                    <a:pt x="5104833" y="2159000"/>
                  </a:lnTo>
                  <a:lnTo>
                    <a:pt x="5103309" y="2171700"/>
                  </a:lnTo>
                  <a:lnTo>
                    <a:pt x="5100769" y="2197100"/>
                  </a:lnTo>
                  <a:lnTo>
                    <a:pt x="5097213" y="2209800"/>
                  </a:lnTo>
                  <a:lnTo>
                    <a:pt x="5092768" y="2235200"/>
                  </a:lnTo>
                  <a:lnTo>
                    <a:pt x="5087434" y="2247900"/>
                  </a:lnTo>
                  <a:lnTo>
                    <a:pt x="5081211" y="2273300"/>
                  </a:lnTo>
                  <a:lnTo>
                    <a:pt x="5074099" y="2286000"/>
                  </a:lnTo>
                  <a:lnTo>
                    <a:pt x="5066225" y="2311400"/>
                  </a:lnTo>
                  <a:lnTo>
                    <a:pt x="5057462" y="2324100"/>
                  </a:lnTo>
                  <a:lnTo>
                    <a:pt x="5047937" y="2336800"/>
                  </a:lnTo>
                  <a:lnTo>
                    <a:pt x="5037650" y="2362200"/>
                  </a:lnTo>
                  <a:lnTo>
                    <a:pt x="5002471" y="2400300"/>
                  </a:lnTo>
                  <a:lnTo>
                    <a:pt x="4961323" y="2438400"/>
                  </a:lnTo>
                  <a:lnTo>
                    <a:pt x="4930970" y="2463800"/>
                  </a:lnTo>
                  <a:lnTo>
                    <a:pt x="4914841" y="2476500"/>
                  </a:lnTo>
                  <a:lnTo>
                    <a:pt x="4937193" y="2476500"/>
                  </a:lnTo>
                  <a:lnTo>
                    <a:pt x="4968435" y="2451100"/>
                  </a:lnTo>
                  <a:lnTo>
                    <a:pt x="4997391" y="2425700"/>
                  </a:lnTo>
                  <a:lnTo>
                    <a:pt x="5023553" y="2387600"/>
                  </a:lnTo>
                  <a:lnTo>
                    <a:pt x="5035618" y="2374900"/>
                  </a:lnTo>
                  <a:lnTo>
                    <a:pt x="5046921" y="2362200"/>
                  </a:lnTo>
                  <a:lnTo>
                    <a:pt x="5057462" y="2349500"/>
                  </a:lnTo>
                  <a:lnTo>
                    <a:pt x="5067241" y="2324100"/>
                  </a:lnTo>
                  <a:lnTo>
                    <a:pt x="5076258" y="2311400"/>
                  </a:lnTo>
                  <a:lnTo>
                    <a:pt x="5084386" y="2298700"/>
                  </a:lnTo>
                  <a:lnTo>
                    <a:pt x="5091625" y="2273300"/>
                  </a:lnTo>
                  <a:lnTo>
                    <a:pt x="5098102" y="2260600"/>
                  </a:lnTo>
                  <a:lnTo>
                    <a:pt x="5103436" y="2235200"/>
                  </a:lnTo>
                  <a:lnTo>
                    <a:pt x="5108135" y="2222500"/>
                  </a:lnTo>
                  <a:lnTo>
                    <a:pt x="5111691" y="2197100"/>
                  </a:lnTo>
                  <a:lnTo>
                    <a:pt x="5114231" y="2171700"/>
                  </a:lnTo>
                  <a:lnTo>
                    <a:pt x="5115882" y="2159000"/>
                  </a:lnTo>
                  <a:lnTo>
                    <a:pt x="5116390" y="2133600"/>
                  </a:lnTo>
                  <a:lnTo>
                    <a:pt x="5116390" y="444500"/>
                  </a:lnTo>
                  <a:lnTo>
                    <a:pt x="5115882" y="431800"/>
                  </a:lnTo>
                  <a:lnTo>
                    <a:pt x="5114358" y="406400"/>
                  </a:lnTo>
                  <a:lnTo>
                    <a:pt x="5111818" y="381000"/>
                  </a:lnTo>
                  <a:lnTo>
                    <a:pt x="5108262" y="368300"/>
                  </a:lnTo>
                  <a:lnTo>
                    <a:pt x="5103690" y="342900"/>
                  </a:lnTo>
                  <a:lnTo>
                    <a:pt x="5098356" y="330200"/>
                  </a:lnTo>
                  <a:lnTo>
                    <a:pt x="5091879" y="304800"/>
                  </a:lnTo>
                  <a:lnTo>
                    <a:pt x="5084767" y="292100"/>
                  </a:lnTo>
                  <a:lnTo>
                    <a:pt x="5076639" y="266700"/>
                  </a:lnTo>
                  <a:lnTo>
                    <a:pt x="5067622" y="254000"/>
                  </a:lnTo>
                  <a:lnTo>
                    <a:pt x="5057843" y="241300"/>
                  </a:lnTo>
                  <a:lnTo>
                    <a:pt x="5047302" y="215900"/>
                  </a:lnTo>
                  <a:lnTo>
                    <a:pt x="5011361" y="177800"/>
                  </a:lnTo>
                  <a:lnTo>
                    <a:pt x="4983802" y="152400"/>
                  </a:lnTo>
                  <a:lnTo>
                    <a:pt x="4969070" y="127000"/>
                  </a:lnTo>
                  <a:lnTo>
                    <a:pt x="4953830" y="127000"/>
                  </a:lnTo>
                  <a:lnTo>
                    <a:pt x="4937955" y="114300"/>
                  </a:lnTo>
                  <a:lnTo>
                    <a:pt x="4921318" y="101600"/>
                  </a:lnTo>
                  <a:lnTo>
                    <a:pt x="4904427" y="88900"/>
                  </a:lnTo>
                  <a:lnTo>
                    <a:pt x="4887028" y="76200"/>
                  </a:lnTo>
                  <a:lnTo>
                    <a:pt x="4868994" y="76200"/>
                  </a:lnTo>
                  <a:lnTo>
                    <a:pt x="4850579" y="63500"/>
                  </a:lnTo>
                  <a:close/>
                </a:path>
                <a:path w="5160645" h="2578100">
                  <a:moveTo>
                    <a:pt x="333049" y="63500"/>
                  </a:moveTo>
                  <a:lnTo>
                    <a:pt x="310621" y="63500"/>
                  </a:lnTo>
                  <a:lnTo>
                    <a:pt x="292232" y="76200"/>
                  </a:lnTo>
                  <a:lnTo>
                    <a:pt x="314647" y="76200"/>
                  </a:lnTo>
                  <a:lnTo>
                    <a:pt x="333049" y="63500"/>
                  </a:lnTo>
                  <a:close/>
                </a:path>
                <a:path w="5160645" h="2578100">
                  <a:moveTo>
                    <a:pt x="390288" y="50800"/>
                  </a:moveTo>
                  <a:lnTo>
                    <a:pt x="348734" y="50800"/>
                  </a:lnTo>
                  <a:lnTo>
                    <a:pt x="329506" y="63500"/>
                  </a:lnTo>
                  <a:lnTo>
                    <a:pt x="370794" y="63500"/>
                  </a:lnTo>
                  <a:lnTo>
                    <a:pt x="390288" y="50800"/>
                  </a:lnTo>
                  <a:close/>
                </a:path>
                <a:path w="5160645" h="2578100">
                  <a:moveTo>
                    <a:pt x="4812606" y="50800"/>
                  </a:moveTo>
                  <a:lnTo>
                    <a:pt x="4771585" y="50800"/>
                  </a:lnTo>
                  <a:lnTo>
                    <a:pt x="4791016" y="63500"/>
                  </a:lnTo>
                  <a:lnTo>
                    <a:pt x="4831783" y="63500"/>
                  </a:lnTo>
                  <a:lnTo>
                    <a:pt x="4812606" y="50800"/>
                  </a:lnTo>
                  <a:close/>
                </a:path>
                <a:path w="5160645" h="2578100">
                  <a:moveTo>
                    <a:pt x="4752662" y="38100"/>
                  </a:moveTo>
                  <a:lnTo>
                    <a:pt x="408665" y="38100"/>
                  </a:lnTo>
                  <a:lnTo>
                    <a:pt x="388358" y="50800"/>
                  </a:lnTo>
                  <a:lnTo>
                    <a:pt x="4772982" y="50800"/>
                  </a:lnTo>
                  <a:lnTo>
                    <a:pt x="4752662" y="38100"/>
                  </a:lnTo>
                  <a:close/>
                </a:path>
                <a:path w="5160645" h="2578100">
                  <a:moveTo>
                    <a:pt x="4843721" y="12700"/>
                  </a:moveTo>
                  <a:lnTo>
                    <a:pt x="315358" y="12700"/>
                  </a:lnTo>
                  <a:lnTo>
                    <a:pt x="294518" y="25400"/>
                  </a:lnTo>
                  <a:lnTo>
                    <a:pt x="274109" y="38100"/>
                  </a:lnTo>
                  <a:lnTo>
                    <a:pt x="386415" y="38100"/>
                  </a:lnTo>
                  <a:lnTo>
                    <a:pt x="407281" y="25400"/>
                  </a:lnTo>
                  <a:lnTo>
                    <a:pt x="4864803" y="25400"/>
                  </a:lnTo>
                  <a:lnTo>
                    <a:pt x="4843721" y="12700"/>
                  </a:lnTo>
                  <a:close/>
                </a:path>
                <a:path w="5160645" h="2578100">
                  <a:moveTo>
                    <a:pt x="4800668" y="0"/>
                  </a:moveTo>
                  <a:lnTo>
                    <a:pt x="358576" y="0"/>
                  </a:lnTo>
                  <a:lnTo>
                    <a:pt x="336656" y="12700"/>
                  </a:lnTo>
                  <a:lnTo>
                    <a:pt x="4822512" y="12700"/>
                  </a:lnTo>
                  <a:lnTo>
                    <a:pt x="4800668" y="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085503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74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PI Standard">
      <a:majorFont>
        <a:latin typeface="Franklin Gothic Medium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 Template Style" id="{C8DF479A-FCBD-4555-A9E5-4D86F0D740CC}" vid="{91A72B61-4789-4798-93D1-49001742E896}"/>
    </a:ext>
  </a:extLst>
</a:theme>
</file>

<file path=ppt/theme/theme3.xml><?xml version="1.0" encoding="utf-8"?>
<a:theme xmlns:a="http://schemas.openxmlformats.org/drawingml/2006/main" name="3_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3149</Words>
  <Application>Microsoft Office PowerPoint</Application>
  <PresentationFormat>Widescreen</PresentationFormat>
  <Paragraphs>886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Century Gothic</vt:lpstr>
      <vt:lpstr>Corbel</vt:lpstr>
      <vt:lpstr>Lucida Sans Unicode</vt:lpstr>
      <vt:lpstr>Segoe UI</vt:lpstr>
      <vt:lpstr>Segoe UI Light</vt:lpstr>
      <vt:lpstr>Times New Roman</vt:lpstr>
      <vt:lpstr>Trade Gothic LT Std Bold</vt:lpstr>
      <vt:lpstr>Trebuchet MS</vt:lpstr>
      <vt:lpstr>Verdana</vt:lpstr>
      <vt:lpstr>Wingdings 2</vt:lpstr>
      <vt:lpstr>Frame</vt:lpstr>
      <vt:lpstr>1_Office Theme</vt:lpstr>
      <vt:lpstr>3_Frame</vt:lpstr>
      <vt:lpstr>1_Frame</vt:lpstr>
      <vt:lpstr>Case Study in Value Acceleration</vt:lpstr>
      <vt:lpstr>Our Presenter</vt:lpstr>
      <vt:lpstr>Learning Objectives</vt:lpstr>
      <vt:lpstr>A “Successful” Exit Strategy…</vt:lpstr>
      <vt:lpstr>How Prepared Are We?</vt:lpstr>
      <vt:lpstr>Challenge #1</vt:lpstr>
      <vt:lpstr>Challenge #2</vt:lpstr>
      <vt:lpstr>Value Creation Process</vt:lpstr>
      <vt:lpstr>Overview of the Exit Planning Process</vt:lpstr>
      <vt:lpstr>Value Acceleration Major Steps</vt:lpstr>
      <vt:lpstr>Suggested 90-Day Next Steps</vt:lpstr>
      <vt:lpstr>Overview of the Exit Planning Process</vt:lpstr>
      <vt:lpstr>Financial Analysis &amp; Business Valuation</vt:lpstr>
      <vt:lpstr>Recasted Income Statement of Company X</vt:lpstr>
      <vt:lpstr>Business Attractiveness Score: 25 Questions in 4 Categories</vt:lpstr>
      <vt:lpstr>PowerPoint Presentation</vt:lpstr>
      <vt:lpstr>PowerPoint Presentation</vt:lpstr>
      <vt:lpstr>PowerPoint Presentation</vt:lpstr>
      <vt:lpstr>Exit Readiness Score: 121 Questions in 22 Categories</vt:lpstr>
      <vt:lpstr>Summary</vt:lpstr>
      <vt:lpstr>Business Value and Benchmarks</vt:lpstr>
      <vt:lpstr>Profit Gap: How much more EBITDA?</vt:lpstr>
      <vt:lpstr>Value Gap: How much more value?</vt:lpstr>
      <vt:lpstr>Sales Need to Achieve $10M Valuation</vt:lpstr>
      <vt:lpstr>Creating and Implementing Action Plans</vt:lpstr>
      <vt:lpstr>Why not aim to be Best In Class?</vt:lpstr>
      <vt:lpstr>From this…</vt:lpstr>
      <vt:lpstr>Sample Personal/ Financial Actions</vt:lpstr>
      <vt:lpstr>Business Actions</vt:lpstr>
      <vt:lpstr>Setting Priorities</vt:lpstr>
      <vt:lpstr>Workshops NOT Meetings</vt:lpstr>
      <vt:lpstr>Non-Financial Reporting</vt:lpstr>
      <vt:lpstr>Financial Reporting</vt:lpstr>
      <vt:lpstr>Creating and Implementing Action Plans</vt:lpstr>
      <vt:lpstr>PowerPoint Presentation</vt:lpstr>
      <vt:lpstr>PowerPoint Presentation</vt:lpstr>
      <vt:lpstr>Implementation is the Key that Unlocks Value Creation</vt:lpstr>
      <vt:lpstr>Delivering innovative learning experiences, performance-enhancing resources and strategic tools  designed to enhance the exit planning profession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in Value Acceleration</dc:title>
  <dc:creator>Paige Koerper</dc:creator>
  <cp:lastModifiedBy>Paige Koerper</cp:lastModifiedBy>
  <cp:revision>13</cp:revision>
  <dcterms:created xsi:type="dcterms:W3CDTF">2020-12-14T18:55:38Z</dcterms:created>
  <dcterms:modified xsi:type="dcterms:W3CDTF">2020-12-14T21:11:33Z</dcterms:modified>
</cp:coreProperties>
</file>